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72" r:id="rId2"/>
  </p:sldMasterIdLst>
  <p:notesMasterIdLst>
    <p:notesMasterId r:id="rId30"/>
  </p:notesMasterIdLst>
  <p:sldIdLst>
    <p:sldId id="280" r:id="rId3"/>
    <p:sldId id="282" r:id="rId4"/>
    <p:sldId id="298" r:id="rId5"/>
    <p:sldId id="303" r:id="rId6"/>
    <p:sldId id="283" r:id="rId7"/>
    <p:sldId id="286" r:id="rId8"/>
    <p:sldId id="317" r:id="rId9"/>
    <p:sldId id="322" r:id="rId10"/>
    <p:sldId id="313" r:id="rId11"/>
    <p:sldId id="300" r:id="rId12"/>
    <p:sldId id="319" r:id="rId13"/>
    <p:sldId id="285" r:id="rId14"/>
    <p:sldId id="309" r:id="rId15"/>
    <p:sldId id="320" r:id="rId16"/>
    <p:sldId id="321" r:id="rId17"/>
    <p:sldId id="299" r:id="rId18"/>
    <p:sldId id="308" r:id="rId19"/>
    <p:sldId id="306" r:id="rId20"/>
    <p:sldId id="293" r:id="rId21"/>
    <p:sldId id="295" r:id="rId22"/>
    <p:sldId id="323" r:id="rId23"/>
    <p:sldId id="311" r:id="rId24"/>
    <p:sldId id="316" r:id="rId25"/>
    <p:sldId id="314" r:id="rId26"/>
    <p:sldId id="315" r:id="rId27"/>
    <p:sldId id="297" r:id="rId28"/>
    <p:sldId id="296" r:id="rId29"/>
  </p:sldIdLst>
  <p:sldSz cx="10080625" cy="7559675"/>
  <p:notesSz cx="7772400" cy="10058400"/>
  <p:defaultTextStyle>
    <a:defPPr>
      <a:defRPr lang="en-US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Droid Sans Fallback" charset="0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Droid Sans Fallback" charset="0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Droid Sans Fallback" charset="0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Droid Sans Fallback" charset="0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Droid Sans Fallback" charset="0"/>
      </a:defRPr>
    </a:lvl5pPr>
    <a:lvl6pPr marL="2286000" algn="l" defTabSz="457200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Droid Sans Fallback" charset="0"/>
      </a:defRPr>
    </a:lvl6pPr>
    <a:lvl7pPr marL="2743200" algn="l" defTabSz="457200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Droid Sans Fallback" charset="0"/>
      </a:defRPr>
    </a:lvl7pPr>
    <a:lvl8pPr marL="3200400" algn="l" defTabSz="457200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Droid Sans Fallback" charset="0"/>
      </a:defRPr>
    </a:lvl8pPr>
    <a:lvl9pPr marL="3657600" algn="l" defTabSz="457200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Droid Sans Fallback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66FF"/>
    <a:srgbClr val="54839C"/>
    <a:srgbClr val="3294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90"/>
    <p:restoredTop sz="94692"/>
  </p:normalViewPr>
  <p:slideViewPr>
    <p:cSldViewPr>
      <p:cViewPr varScale="1">
        <p:scale>
          <a:sx n="86" d="100"/>
          <a:sy n="86" d="100"/>
        </p:scale>
        <p:origin x="1616" y="19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t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2.png>
</file>

<file path=ppt/media/image3.png>
</file>

<file path=ppt/media/image30.png>
</file>

<file path=ppt/media/image31.png>
</file>

<file path=ppt/media/image32.png>
</file>

<file path=ppt/media/image33.png>
</file>

<file path=ppt/media/image35.png>
</file>

<file path=ppt/media/image36.png>
</file>

<file path=ppt/media/image37.png>
</file>

<file path=ppt/media/image38.png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360" cap="sq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6025" cy="3768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51" name="Rectangle 3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5063" cy="4522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0263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0262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0263" cy="500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0262" cy="500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>
                <a:solidFill>
                  <a:srgbClr val="000000"/>
                </a:solidFill>
                <a:latin typeface="Times New Roman" charset="0"/>
                <a:cs typeface="Arial Unicode MS" charset="0"/>
              </a:defRPr>
            </a:lvl1pPr>
          </a:lstStyle>
          <a:p>
            <a:fld id="{1FD0AF8A-4BB7-5341-AB65-5FEF7F7DEE5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2437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t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png"/><Relationship Id="rId11" Type="http://schemas.openxmlformats.org/officeDocument/2006/relationships/image" Target="../media/image5.tif"/><Relationship Id="rId5" Type="http://schemas.openxmlformats.org/officeDocument/2006/relationships/image" Target="../media/image10.png"/><Relationship Id="rId10" Type="http://schemas.openxmlformats.org/officeDocument/2006/relationships/image" Target="../media/image4.png"/><Relationship Id="rId4" Type="http://schemas.openxmlformats.org/officeDocument/2006/relationships/image" Target="../media/image9.png"/><Relationship Id="rId9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png"/><Relationship Id="rId11" Type="http://schemas.openxmlformats.org/officeDocument/2006/relationships/image" Target="../media/image5.tif"/><Relationship Id="rId5" Type="http://schemas.openxmlformats.org/officeDocument/2006/relationships/image" Target="../media/image10.png"/><Relationship Id="rId10" Type="http://schemas.openxmlformats.org/officeDocument/2006/relationships/image" Target="../media/image4.png"/><Relationship Id="rId4" Type="http://schemas.openxmlformats.org/officeDocument/2006/relationships/image" Target="../media/image9.png"/><Relationship Id="rId9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B317E-336B-7740-A004-9EFE743AB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1E207E-9A86-104D-B32A-8EF34E821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4AC29-14BA-584D-AA27-8EAA21D31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A4E7B-FEFC-5144-9CE2-AB338D9CB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92CB1-60B2-A641-ABE7-1DBDDCE6B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34590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E6D4D-1A17-0042-9D4D-FF83B3B31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AC6D01-CAB5-914A-AFEA-56F0A09D9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CA68E-7D4B-9D42-A47D-C23A12008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AAE0B-AC47-574F-8B69-3727AFF58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60F27-EC3A-454B-B255-C94096CDF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99940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B9B6C8-83B7-9448-99E3-40D4772EF1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13600" y="403225"/>
            <a:ext cx="2173288" cy="6405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828937-AB75-D546-B023-5E7872403E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93738" y="403225"/>
            <a:ext cx="6367462" cy="64055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4CE99-28E9-B344-808A-3ABC8F64F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E409C-E86A-7543-A8B8-E2A07A163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84BD4-66B1-F541-B269-2CF416F91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31858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0783942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"/>
          <p:cNvSpPr/>
          <p:nvPr/>
        </p:nvSpPr>
        <p:spPr>
          <a:xfrm>
            <a:off x="8548828" y="6924939"/>
            <a:ext cx="1474150" cy="615680"/>
          </a:xfrm>
          <a:prstGeom prst="rect">
            <a:avLst/>
          </a:prstGeom>
          <a:solidFill>
            <a:srgbClr val="FFFFFF"/>
          </a:solidFill>
          <a:ln w="25400">
            <a:solidFill>
              <a:srgbClr val="2A85D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38" rIns="45738" anchor="ctr"/>
          <a:lstStyle/>
          <a:p>
            <a:endParaRPr/>
          </a:p>
        </p:txBody>
      </p:sp>
      <p:sp>
        <p:nvSpPr>
          <p:cNvPr id="34" name="Line"/>
          <p:cNvSpPr/>
          <p:nvPr/>
        </p:nvSpPr>
        <p:spPr>
          <a:xfrm>
            <a:off x="186655" y="1128353"/>
            <a:ext cx="8878071" cy="1"/>
          </a:xfrm>
          <a:prstGeom prst="line">
            <a:avLst/>
          </a:prstGeom>
          <a:ln w="54720">
            <a:solidFill>
              <a:srgbClr val="2A85D1"/>
            </a:solidFill>
            <a:tailEnd type="triangle"/>
          </a:ln>
        </p:spPr>
        <p:txBody>
          <a:bodyPr lIns="45738" rIns="45738"/>
          <a:lstStyle/>
          <a:p>
            <a:endParaRPr/>
          </a:p>
        </p:txBody>
      </p:sp>
      <p:sp>
        <p:nvSpPr>
          <p:cNvPr id="35" name="Title Text"/>
          <p:cNvSpPr txBox="1">
            <a:spLocks noGrp="1"/>
          </p:cNvSpPr>
          <p:nvPr>
            <p:ph type="title"/>
          </p:nvPr>
        </p:nvSpPr>
        <p:spPr>
          <a:xfrm>
            <a:off x="108102" y="193401"/>
            <a:ext cx="9079860" cy="79665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Body Level One…"/>
          <p:cNvSpPr txBox="1">
            <a:spLocks noGrp="1"/>
          </p:cNvSpPr>
          <p:nvPr>
            <p:ph type="body" idx="1"/>
          </p:nvPr>
        </p:nvSpPr>
        <p:spPr>
          <a:xfrm>
            <a:off x="163234" y="1441386"/>
            <a:ext cx="8969596" cy="5580186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pic>
        <p:nvPicPr>
          <p:cNvPr id="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  <a:ln w="12700">
            <a:miter lim="400000"/>
          </a:ln>
        </p:spPr>
      </p:pic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8463" y="7214469"/>
            <a:ext cx="373005" cy="34851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grpSp>
        <p:nvGrpSpPr>
          <p:cNvPr id="41" name="Group"/>
          <p:cNvGrpSpPr/>
          <p:nvPr/>
        </p:nvGrpSpPr>
        <p:grpSpPr>
          <a:xfrm>
            <a:off x="8686658" y="7007407"/>
            <a:ext cx="1198488" cy="450744"/>
            <a:chOff x="0" y="0"/>
            <a:chExt cx="1197354" cy="450554"/>
          </a:xfrm>
        </p:grpSpPr>
        <p:pic>
          <p:nvPicPr>
            <p:cNvPr id="39" name="image5.png" descr="image5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05882" cy="4505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0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60026" y="0"/>
              <a:ext cx="837329" cy="4505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2" name="ORNL McStas workshop, October 18th-19th 2018"/>
          <p:cNvSpPr txBox="1"/>
          <p:nvPr/>
        </p:nvSpPr>
        <p:spPr>
          <a:xfrm>
            <a:off x="379105" y="7253060"/>
            <a:ext cx="3467584" cy="264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38" rIns="45738">
            <a:spAutoFit/>
          </a:bodyPr>
          <a:lstStyle>
            <a:lvl1pPr>
              <a:defRPr sz="1200"/>
            </a:lvl1pPr>
          </a:lstStyle>
          <a:p>
            <a:r>
              <a:rPr sz="1200"/>
              <a:t>ORNL McStas workshop, October 18th-19th 2018</a:t>
            </a:r>
          </a:p>
        </p:txBody>
      </p:sp>
      <p:grpSp>
        <p:nvGrpSpPr>
          <p:cNvPr id="47" name="Group"/>
          <p:cNvGrpSpPr/>
          <p:nvPr/>
        </p:nvGrpSpPr>
        <p:grpSpPr>
          <a:xfrm>
            <a:off x="8890354" y="38117"/>
            <a:ext cx="1177073" cy="980935"/>
            <a:chOff x="0" y="0"/>
            <a:chExt cx="1175959" cy="980522"/>
          </a:xfrm>
        </p:grpSpPr>
        <p:grpSp>
          <p:nvGrpSpPr>
            <p:cNvPr id="45" name="Group"/>
            <p:cNvGrpSpPr/>
            <p:nvPr/>
          </p:nvGrpSpPr>
          <p:grpSpPr>
            <a:xfrm>
              <a:off x="6565" y="0"/>
              <a:ext cx="1168401" cy="673100"/>
              <a:chOff x="0" y="0"/>
              <a:chExt cx="1168400" cy="673100"/>
            </a:xfrm>
          </p:grpSpPr>
          <p:pic>
            <p:nvPicPr>
              <p:cNvPr id="43" name="Image" descr="Image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0" y="0"/>
                <a:ext cx="1168400" cy="3175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4" name="Image" descr="Image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6350" y="355600"/>
                <a:ext cx="1155700" cy="3175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46" name="October 2018"/>
            <p:cNvSpPr txBox="1"/>
            <p:nvPr/>
          </p:nvSpPr>
          <p:spPr>
            <a:xfrm>
              <a:off x="0" y="687687"/>
              <a:ext cx="1175959" cy="2928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/>
              </a:lvl1pPr>
            </a:lstStyle>
            <a:p>
              <a:r>
                <a:rPr sz="1401"/>
                <a:t>October 2018</a:t>
              </a:r>
            </a:p>
          </p:txBody>
        </p:sp>
      </p:grpSp>
      <p:pic>
        <p:nvPicPr>
          <p:cNvPr id="48" name="Image" descr="Image"/>
          <p:cNvPicPr>
            <a:picLocks noChangeAspect="1"/>
          </p:cNvPicPr>
          <p:nvPr/>
        </p:nvPicPr>
        <p:blipFill>
          <a:blip r:embed="rId7">
            <a:extLst/>
          </a:blip>
          <a:srcRect l="39855" t="5205" r="39855"/>
          <a:stretch>
            <a:fillRect/>
          </a:stretch>
        </p:blipFill>
        <p:spPr>
          <a:xfrm>
            <a:off x="8406636" y="1367213"/>
            <a:ext cx="1674124" cy="520658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93912691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 - Title and Conten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Body Level One…"/>
          <p:cNvSpPr txBox="1">
            <a:spLocks noGrp="1"/>
          </p:cNvSpPr>
          <p:nvPr>
            <p:ph type="body" idx="1"/>
          </p:nvPr>
        </p:nvSpPr>
        <p:spPr>
          <a:xfrm>
            <a:off x="942096" y="1799852"/>
            <a:ext cx="8040097" cy="5795260"/>
          </a:xfrm>
          <a:prstGeom prst="rect">
            <a:avLst/>
          </a:prstGeom>
          <a:ln>
            <a:round/>
          </a:ln>
        </p:spPr>
        <p:txBody>
          <a:bodyPr/>
          <a:lstStyle>
            <a:lvl1pPr marL="103455" indent="-103455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1pPr>
            <a:lvl2pPr marL="284503" indent="-103455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2pPr>
            <a:lvl3pPr marL="465550" indent="-103455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3pPr>
            <a:lvl4pPr marL="641152" indent="-98010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4pPr>
            <a:lvl5pPr marL="818116" indent="-103455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942096" y="0"/>
            <a:ext cx="8040097" cy="1597255"/>
          </a:xfrm>
          <a:prstGeom prst="rect">
            <a:avLst/>
          </a:prstGeom>
          <a:ln>
            <a:round/>
          </a:ln>
        </p:spPr>
        <p:txBody>
          <a:bodyPr anchor="b"/>
          <a:lstStyle>
            <a:lvl1pPr defTabSz="1003998">
              <a:lnSpc>
                <a:spcPct val="100000"/>
              </a:lnSpc>
              <a:defRPr sz="2401" b="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9376" y="7343541"/>
            <a:ext cx="200376" cy="128818"/>
          </a:xfrm>
          <a:prstGeom prst="rect">
            <a:avLst/>
          </a:prstGeom>
          <a:ln>
            <a:round/>
          </a:ln>
        </p:spPr>
        <p:txBody>
          <a:bodyPr lIns="0" tIns="0" rIns="0" bIns="0"/>
          <a:lstStyle>
            <a:lvl1pPr defTabSz="501999">
              <a:buClr>
                <a:srgbClr val="9A9A9A"/>
              </a:buClr>
              <a:defRPr sz="9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grpSp>
        <p:nvGrpSpPr>
          <p:cNvPr id="65" name="Group"/>
          <p:cNvGrpSpPr/>
          <p:nvPr/>
        </p:nvGrpSpPr>
        <p:grpSpPr>
          <a:xfrm>
            <a:off x="6371664" y="7017321"/>
            <a:ext cx="3314678" cy="465098"/>
            <a:chOff x="0" y="0"/>
            <a:chExt cx="3311544" cy="464901"/>
          </a:xfrm>
        </p:grpSpPr>
        <p:pic>
          <p:nvPicPr>
            <p:cNvPr id="58" name="mcstas-logo.pdf" descr="mcstas-logo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758089" y="69845"/>
              <a:ext cx="553456" cy="325212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45000"/>
                </a:srgbClr>
              </a:outerShdw>
            </a:effectLst>
          </p:spPr>
        </p:pic>
        <p:pic>
          <p:nvPicPr>
            <p:cNvPr id="59" name="logoill.pdf" descr="logoill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409301" y="47740"/>
              <a:ext cx="388005" cy="370887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45000"/>
                </a:srgbClr>
              </a:outerShdw>
            </a:effectLst>
          </p:spPr>
        </p:pic>
        <p:pic>
          <p:nvPicPr>
            <p:cNvPr id="60" name="PSI-Logo_trans.png" descr="PSI-Logo_trans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899354" y="143818"/>
              <a:ext cx="484492" cy="177374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45000"/>
                </a:srgbClr>
              </a:outerShdw>
            </a:effectLst>
          </p:spPr>
        </p:pic>
        <p:pic>
          <p:nvPicPr>
            <p:cNvPr id="61" name="ku-logo.pdf" descr="ku-logo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570475" y="25569"/>
              <a:ext cx="304150" cy="4132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2" name="DTU_logo.png" descr="DTU_logo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547494" y="26084"/>
              <a:ext cx="284253" cy="4127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3" name="droppedImage.png" descr="dropped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0"/>
              <a:ext cx="464902" cy="4649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4" name="Image" descr="Image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856476" y="47008"/>
              <a:ext cx="689270" cy="3708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66" name="ORNL McStas workshop, October 18th-19th 2018"/>
          <p:cNvSpPr txBox="1"/>
          <p:nvPr/>
        </p:nvSpPr>
        <p:spPr>
          <a:xfrm>
            <a:off x="379105" y="7253060"/>
            <a:ext cx="3467584" cy="264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38" rIns="45738">
            <a:spAutoFit/>
          </a:bodyPr>
          <a:lstStyle>
            <a:lvl1pPr>
              <a:defRPr sz="1200"/>
            </a:lvl1pPr>
          </a:lstStyle>
          <a:p>
            <a:r>
              <a:rPr sz="1200"/>
              <a:t>ORNL McStas workshop, October 18th-19th 2018</a:t>
            </a:r>
          </a:p>
        </p:txBody>
      </p:sp>
      <p:grpSp>
        <p:nvGrpSpPr>
          <p:cNvPr id="71" name="Group"/>
          <p:cNvGrpSpPr/>
          <p:nvPr/>
        </p:nvGrpSpPr>
        <p:grpSpPr>
          <a:xfrm>
            <a:off x="8890354" y="38117"/>
            <a:ext cx="1177073" cy="980935"/>
            <a:chOff x="0" y="0"/>
            <a:chExt cx="1175959" cy="980522"/>
          </a:xfrm>
        </p:grpSpPr>
        <p:grpSp>
          <p:nvGrpSpPr>
            <p:cNvPr id="69" name="Group"/>
            <p:cNvGrpSpPr/>
            <p:nvPr/>
          </p:nvGrpSpPr>
          <p:grpSpPr>
            <a:xfrm>
              <a:off x="6565" y="0"/>
              <a:ext cx="1168401" cy="673100"/>
              <a:chOff x="0" y="0"/>
              <a:chExt cx="1168400" cy="673100"/>
            </a:xfrm>
          </p:grpSpPr>
          <p:pic>
            <p:nvPicPr>
              <p:cNvPr id="67" name="Image" descr="Image"/>
              <p:cNvPicPr>
                <a:picLocks noChangeAspect="1"/>
              </p:cNvPicPr>
              <p:nvPr/>
            </p:nvPicPr>
            <p:blipFill>
              <a:blip r:embed="rId9">
                <a:extLst/>
              </a:blip>
              <a:stretch>
                <a:fillRect/>
              </a:stretch>
            </p:blipFill>
            <p:spPr>
              <a:xfrm>
                <a:off x="0" y="0"/>
                <a:ext cx="1168400" cy="3175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8" name="Image" descr="Image"/>
              <p:cNvPicPr>
                <a:picLocks noChangeAspect="1"/>
              </p:cNvPicPr>
              <p:nvPr/>
            </p:nvPicPr>
            <p:blipFill>
              <a:blip r:embed="rId10">
                <a:extLst/>
              </a:blip>
              <a:stretch>
                <a:fillRect/>
              </a:stretch>
            </p:blipFill>
            <p:spPr>
              <a:xfrm>
                <a:off x="6350" y="355600"/>
                <a:ext cx="1155700" cy="3175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70" name="October 2018"/>
            <p:cNvSpPr txBox="1"/>
            <p:nvPr/>
          </p:nvSpPr>
          <p:spPr>
            <a:xfrm>
              <a:off x="0" y="687687"/>
              <a:ext cx="1175959" cy="2928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/>
              </a:lvl1pPr>
            </a:lstStyle>
            <a:p>
              <a:r>
                <a:rPr sz="1401"/>
                <a:t>October 2018</a:t>
              </a:r>
            </a:p>
          </p:txBody>
        </p:sp>
      </p:grpSp>
      <p:pic>
        <p:nvPicPr>
          <p:cNvPr id="72" name="Image" descr="Image"/>
          <p:cNvPicPr>
            <a:picLocks noChangeAspect="1"/>
          </p:cNvPicPr>
          <p:nvPr/>
        </p:nvPicPr>
        <p:blipFill>
          <a:blip r:embed="rId11">
            <a:extLst/>
          </a:blip>
          <a:srcRect l="39855" t="5205" r="39855"/>
          <a:stretch>
            <a:fillRect/>
          </a:stretch>
        </p:blipFill>
        <p:spPr>
          <a:xfrm>
            <a:off x="8406636" y="1367213"/>
            <a:ext cx="1674124" cy="520658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150581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Default - Title and Conten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Body Level One…"/>
          <p:cNvSpPr txBox="1">
            <a:spLocks noGrp="1"/>
          </p:cNvSpPr>
          <p:nvPr>
            <p:ph type="body" idx="1"/>
          </p:nvPr>
        </p:nvSpPr>
        <p:spPr>
          <a:xfrm>
            <a:off x="942096" y="1764417"/>
            <a:ext cx="8040097" cy="5795259"/>
          </a:xfrm>
          <a:prstGeom prst="rect">
            <a:avLst/>
          </a:prstGeom>
          <a:ln>
            <a:round/>
          </a:ln>
        </p:spPr>
        <p:txBody>
          <a:bodyPr/>
          <a:lstStyle>
            <a:lvl1pPr marL="103455" indent="-103455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1pPr>
            <a:lvl2pPr marL="284503" indent="-103455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2pPr>
            <a:lvl3pPr marL="465550" indent="-103455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3pPr>
            <a:lvl4pPr marL="641152" indent="-98010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4pPr>
            <a:lvl5pPr marL="818116" indent="-103455" defTabSz="1003998">
              <a:lnSpc>
                <a:spcPct val="100000"/>
              </a:lnSpc>
              <a:spcBef>
                <a:spcPts val="400"/>
              </a:spcBef>
              <a:buClr>
                <a:srgbClr val="AD4642"/>
              </a:buClr>
              <a:buSzPct val="100000"/>
              <a:buFontTx/>
              <a:buChar char="•"/>
              <a:defRPr sz="160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88" name="Group"/>
          <p:cNvGrpSpPr/>
          <p:nvPr/>
        </p:nvGrpSpPr>
        <p:grpSpPr>
          <a:xfrm>
            <a:off x="379104" y="6983841"/>
            <a:ext cx="8642464" cy="533585"/>
            <a:chOff x="-819517" y="0"/>
            <a:chExt cx="8634296" cy="533360"/>
          </a:xfrm>
        </p:grpSpPr>
        <p:pic>
          <p:nvPicPr>
            <p:cNvPr id="80" name="mcstas-logo.pdf" descr="mcstas-logo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261324" y="103311"/>
              <a:ext cx="553455" cy="325212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45000"/>
                </a:srgbClr>
              </a:outerShdw>
            </a:effectLst>
          </p:spPr>
        </p:pic>
        <p:pic>
          <p:nvPicPr>
            <p:cNvPr id="81" name="logoill.pdf" descr="logoill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912536" y="81206"/>
              <a:ext cx="388004" cy="370887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45000"/>
                </a:srgbClr>
              </a:outerShdw>
            </a:effectLst>
          </p:spPr>
        </p:pic>
        <p:pic>
          <p:nvPicPr>
            <p:cNvPr id="82" name="PSI-Logo_trans.png" descr="PSI-Logo_trans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6402589" y="177283"/>
              <a:ext cx="484492" cy="177374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45000"/>
                </a:srgbClr>
              </a:outerShdw>
            </a:effectLst>
          </p:spPr>
        </p:pic>
        <p:pic>
          <p:nvPicPr>
            <p:cNvPr id="83" name="ku-logo.pdf" descr="ku-logo.pdf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6073709" y="59035"/>
              <a:ext cx="304150" cy="4132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4" name="DTU_logo.png" descr="DTU_logo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5763307" y="59035"/>
              <a:ext cx="284252" cy="41273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5" name="droppedImage.pdf" descr="droppedImage.pdf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4425934" y="59380"/>
              <a:ext cx="776540" cy="41324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6" name="droppedImage.png" descr="dropped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5202473" y="0"/>
              <a:ext cx="464902" cy="4649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7" name="ORNL McStas workshop, October 18th-19th 2018"/>
            <p:cNvSpPr txBox="1"/>
            <p:nvPr/>
          </p:nvSpPr>
          <p:spPr>
            <a:xfrm>
              <a:off x="-819518" y="269106"/>
              <a:ext cx="3464308" cy="26425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200"/>
              </a:lvl1pPr>
            </a:lstStyle>
            <a:p>
              <a:r>
                <a:rPr sz="1200"/>
                <a:t>ORNL McStas workshop, October 18th-19th 2018</a:t>
              </a:r>
            </a:p>
          </p:txBody>
        </p:sp>
      </p:grpSp>
      <p:sp>
        <p:nvSpPr>
          <p:cNvPr id="89" name="Title Text"/>
          <p:cNvSpPr txBox="1">
            <a:spLocks noGrp="1"/>
          </p:cNvSpPr>
          <p:nvPr>
            <p:ph type="title"/>
          </p:nvPr>
        </p:nvSpPr>
        <p:spPr>
          <a:xfrm>
            <a:off x="942096" y="0"/>
            <a:ext cx="8040097" cy="1597255"/>
          </a:xfrm>
          <a:prstGeom prst="rect">
            <a:avLst/>
          </a:prstGeom>
          <a:ln>
            <a:round/>
          </a:ln>
        </p:spPr>
        <p:txBody>
          <a:bodyPr anchor="b"/>
          <a:lstStyle>
            <a:lvl1pPr defTabSz="1003998">
              <a:lnSpc>
                <a:spcPct val="100000"/>
              </a:lnSpc>
              <a:defRPr sz="2401" b="1"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79376" y="7343541"/>
            <a:ext cx="200376" cy="128818"/>
          </a:xfrm>
          <a:prstGeom prst="rect">
            <a:avLst/>
          </a:prstGeom>
          <a:ln>
            <a:round/>
          </a:ln>
        </p:spPr>
        <p:txBody>
          <a:bodyPr lIns="0" tIns="0" rIns="0" bIns="0"/>
          <a:lstStyle>
            <a:lvl1pPr defTabSz="501999">
              <a:buClr>
                <a:srgbClr val="9A9A9A"/>
              </a:buClr>
              <a:defRPr sz="900">
                <a:solidFill>
                  <a:srgbClr val="9A9A9A"/>
                </a:solidFill>
                <a:uFill>
                  <a:solidFill>
                    <a:srgbClr val="9A9A9A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grpSp>
        <p:nvGrpSpPr>
          <p:cNvPr id="95" name="Group"/>
          <p:cNvGrpSpPr/>
          <p:nvPr/>
        </p:nvGrpSpPr>
        <p:grpSpPr>
          <a:xfrm>
            <a:off x="8890354" y="38117"/>
            <a:ext cx="1177073" cy="980935"/>
            <a:chOff x="0" y="0"/>
            <a:chExt cx="1175959" cy="980522"/>
          </a:xfrm>
        </p:grpSpPr>
        <p:grpSp>
          <p:nvGrpSpPr>
            <p:cNvPr id="93" name="Group"/>
            <p:cNvGrpSpPr/>
            <p:nvPr/>
          </p:nvGrpSpPr>
          <p:grpSpPr>
            <a:xfrm>
              <a:off x="6565" y="0"/>
              <a:ext cx="1168401" cy="673100"/>
              <a:chOff x="0" y="0"/>
              <a:chExt cx="1168400" cy="673100"/>
            </a:xfrm>
          </p:grpSpPr>
          <p:pic>
            <p:nvPicPr>
              <p:cNvPr id="91" name="Image" descr="Image"/>
              <p:cNvPicPr>
                <a:picLocks noChangeAspect="1"/>
              </p:cNvPicPr>
              <p:nvPr/>
            </p:nvPicPr>
            <p:blipFill>
              <a:blip r:embed="rId9">
                <a:extLst/>
              </a:blip>
              <a:stretch>
                <a:fillRect/>
              </a:stretch>
            </p:blipFill>
            <p:spPr>
              <a:xfrm>
                <a:off x="0" y="0"/>
                <a:ext cx="1168400" cy="3175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92" name="Image" descr="Image"/>
              <p:cNvPicPr>
                <a:picLocks noChangeAspect="1"/>
              </p:cNvPicPr>
              <p:nvPr/>
            </p:nvPicPr>
            <p:blipFill>
              <a:blip r:embed="rId10">
                <a:extLst/>
              </a:blip>
              <a:stretch>
                <a:fillRect/>
              </a:stretch>
            </p:blipFill>
            <p:spPr>
              <a:xfrm>
                <a:off x="6350" y="355600"/>
                <a:ext cx="1155700" cy="3175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94" name="October 2018"/>
            <p:cNvSpPr txBox="1"/>
            <p:nvPr/>
          </p:nvSpPr>
          <p:spPr>
            <a:xfrm>
              <a:off x="0" y="687687"/>
              <a:ext cx="1175959" cy="2928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/>
              </a:lvl1pPr>
            </a:lstStyle>
            <a:p>
              <a:r>
                <a:rPr sz="1401"/>
                <a:t>October 2018</a:t>
              </a:r>
            </a:p>
          </p:txBody>
        </p:sp>
      </p:grpSp>
      <p:pic>
        <p:nvPicPr>
          <p:cNvPr id="96" name="Image" descr="Image"/>
          <p:cNvPicPr>
            <a:picLocks noChangeAspect="1"/>
          </p:cNvPicPr>
          <p:nvPr/>
        </p:nvPicPr>
        <p:blipFill>
          <a:blip r:embed="rId11">
            <a:extLst/>
          </a:blip>
          <a:srcRect l="39855" t="5205" r="39855"/>
          <a:stretch>
            <a:fillRect/>
          </a:stretch>
        </p:blipFill>
        <p:spPr>
          <a:xfrm>
            <a:off x="8406636" y="1367213"/>
            <a:ext cx="1674124" cy="520658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77346846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de-CH" dirty="0"/>
              <a:t>Click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edit</a:t>
            </a:r>
            <a:r>
              <a:rPr lang="de-CH" dirty="0"/>
              <a:t>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CH" dirty="0"/>
              <a:t>Click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edit</a:t>
            </a:r>
            <a:r>
              <a:rPr lang="de-CH" dirty="0"/>
              <a:t> Master </a:t>
            </a:r>
            <a:r>
              <a:rPr lang="de-CH" dirty="0" err="1"/>
              <a:t>subtitle</a:t>
            </a:r>
            <a:r>
              <a:rPr lang="de-CH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643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CH" dirty="0"/>
              <a:t>Click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edit</a:t>
            </a:r>
            <a:r>
              <a:rPr lang="de-CH" dirty="0"/>
              <a:t>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/>
              <a:t>Click to edit Master text styles</a:t>
            </a:r>
          </a:p>
          <a:p>
            <a:pPr lvl="1"/>
            <a:r>
              <a:rPr lang="de-CH"/>
              <a:t>Second level</a:t>
            </a:r>
          </a:p>
          <a:p>
            <a:pPr lvl="2"/>
            <a:r>
              <a:rPr lang="de-CH"/>
              <a:t>Third level</a:t>
            </a:r>
          </a:p>
          <a:p>
            <a:pPr lvl="3"/>
            <a:r>
              <a:rPr lang="de-CH"/>
              <a:t>Fourth level</a:t>
            </a:r>
          </a:p>
          <a:p>
            <a:pPr lvl="4"/>
            <a:r>
              <a:rPr lang="de-CH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41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97513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CH" dirty="0"/>
              <a:t>Click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edit</a:t>
            </a:r>
            <a:r>
              <a:rPr lang="de-CH" dirty="0"/>
              <a:t>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376488" y="1619250"/>
            <a:ext cx="935037" cy="936625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59715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62B32-3AE1-2941-81CD-79FE6EED2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84908-4881-E14C-BC40-21A4D7EE6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F08B5-02AE-B24F-8B82-561946A89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7F777-15B9-4C44-BDD9-7DE1B9958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A0861-8570-A74C-A123-C470A89F2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1015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64BE-6B7C-BB4A-889B-C7BE7F9DB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4235D4-1846-AF4D-8655-C02DE1B90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7DC64-EB02-0040-8C52-946FB506C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B42CE-D406-1141-9CDD-E80716FAB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D012F-FD84-0246-955F-1A85C235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76895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77831-86F1-CA4C-B04E-823144F5A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94420-28AB-8444-B639-4D061BA41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3738" y="2012950"/>
            <a:ext cx="4270375" cy="47958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5C67C6-1F75-9644-A420-D939BE1AB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6513" y="2012950"/>
            <a:ext cx="4270375" cy="47958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7ACBA2-BF3E-7A4A-B47A-34D815C31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0C79D8-E06C-1E4E-86F7-B7DF69032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5343A2-4EF9-CB44-AE81-CE3FDE3FB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97782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0D182-07F1-3C4C-90B3-F80DCACF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6B833-9301-B44C-875B-C572F837C6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EB88F4-807A-DC4A-BB1C-3C554F01C4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75E99D-7515-3C49-8706-9CCA0E0EDE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E16FFE-AE16-DB4A-A0C4-3E53EB1083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510722-98EB-C94D-9E85-24F076160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98BE14-048A-7B4A-B230-6656ABAB4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A8F256-3A00-704E-8833-8FD81ADB0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87446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8A621-57FA-834B-9631-24C05B962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7A6E28-3B2A-344F-B59D-C04FE5C1A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E7874-E3D5-EF45-B22D-B83607839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93393F-9F83-8F44-BCFB-0EF96B506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11448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D0D74-7C15-AA45-8CE0-38EABD96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B45EDE-B295-144B-983A-A5329AD02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C5034-0150-F34D-97D0-A65AFBBC8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2571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7294D-4DC1-2E46-9FAD-B20692711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7BF94-7F15-7B4C-9BCD-8B4804499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264D91-AFDE-B148-831D-0165E3228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9307E5-4268-EC45-A7D9-DCA78858F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9C1BD7-396F-304F-A8D0-25F0C3626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06DDA-2678-824A-B47D-507FF2F9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75646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4B552-5587-3241-A28F-35CFDB2D2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DCB57F-326C-004F-B071-BDF8412092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0C1E94-577E-DA42-AE5B-4BECBE9F6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1A39D8-2E86-C041-9AAC-73BEE4207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B33B40-2772-4545-8723-B601FE8AE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FB2CB6-1E0B-294C-882A-7AA96CDE1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29604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2.tif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Relationship Id="rId14" Type="http://schemas.openxmlformats.org/officeDocument/2006/relationships/image" Target="../media/image5.t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6C9622-86CE-3143-88A0-98EFE10B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3150" cy="1460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C5DDC-1E0C-554C-913A-087243D65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2012950"/>
            <a:ext cx="8693150" cy="4795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6DF16-EFB1-924B-85F8-11B9A28AEF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3738" y="7007225"/>
            <a:ext cx="226695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D6173-800F-F145-A558-0A202866889F}" type="datetimeFigureOut">
              <a:rPr lang="da-DK" smtClean="0"/>
              <a:t>17/10/2018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9EDEB-5A7C-3443-8749-2E9F3C6E09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8513" y="7007225"/>
            <a:ext cx="34036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DEBF7-E69D-9041-9D6F-6C4B1FBDC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19938" y="7007225"/>
            <a:ext cx="226695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64ECC-D4B6-B441-8825-8C0E7CA92B7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58760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622724" y="2476772"/>
            <a:ext cx="7690654" cy="4361901"/>
          </a:xfrm>
          <a:prstGeom prst="rect">
            <a:avLst/>
          </a:prstGeom>
          <a:solidFill>
            <a:srgbClr val="FFFFFF"/>
          </a:solidFill>
          <a:ln w="88900">
            <a:solidFill>
              <a:srgbClr val="2A85D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38" rIns="45738" anchor="ctr"/>
          <a:lstStyle/>
          <a:p>
            <a:pPr>
              <a:defRPr>
                <a:solidFill>
                  <a:srgbClr val="9BBE05"/>
                </a:solidFill>
              </a:defRPr>
            </a:pPr>
            <a:endParaRPr/>
          </a:p>
        </p:txBody>
      </p:sp>
      <p:sp>
        <p:nvSpPr>
          <p:cNvPr id="3" name="Line"/>
          <p:cNvSpPr/>
          <p:nvPr/>
        </p:nvSpPr>
        <p:spPr>
          <a:xfrm>
            <a:off x="186655" y="1128353"/>
            <a:ext cx="8878071" cy="1"/>
          </a:xfrm>
          <a:prstGeom prst="line">
            <a:avLst/>
          </a:prstGeom>
          <a:ln w="54720">
            <a:solidFill>
              <a:srgbClr val="2A85D1"/>
            </a:solidFill>
            <a:tailEnd type="triangle"/>
          </a:ln>
        </p:spPr>
        <p:txBody>
          <a:bodyPr lIns="45738" rIns="45738"/>
          <a:lstStyle/>
          <a:p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5751" y="7214469"/>
            <a:ext cx="373005" cy="348512"/>
          </a:xfrm>
          <a:prstGeom prst="rect">
            <a:avLst/>
          </a:prstGeom>
          <a:ln w="12700">
            <a:miter lim="400000"/>
          </a:ln>
        </p:spPr>
        <p:txBody>
          <a:bodyPr wrap="none" lIns="44999" tIns="44999" rIns="44999" bIns="44999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Rectangle"/>
          <p:cNvSpPr/>
          <p:nvPr/>
        </p:nvSpPr>
        <p:spPr>
          <a:xfrm>
            <a:off x="8548828" y="6912233"/>
            <a:ext cx="1474150" cy="615680"/>
          </a:xfrm>
          <a:prstGeom prst="rect">
            <a:avLst/>
          </a:prstGeom>
          <a:solidFill>
            <a:srgbClr val="FFFFFF"/>
          </a:solidFill>
          <a:ln w="25400">
            <a:solidFill>
              <a:srgbClr val="2A85D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38" rIns="45738" anchor="ctr"/>
          <a:lstStyle/>
          <a:p>
            <a:endParaRPr/>
          </a:p>
        </p:txBody>
      </p:sp>
      <p:grpSp>
        <p:nvGrpSpPr>
          <p:cNvPr id="8" name="Group"/>
          <p:cNvGrpSpPr/>
          <p:nvPr/>
        </p:nvGrpSpPr>
        <p:grpSpPr>
          <a:xfrm>
            <a:off x="8686658" y="7007407"/>
            <a:ext cx="1198488" cy="450744"/>
            <a:chOff x="0" y="0"/>
            <a:chExt cx="1197354" cy="450554"/>
          </a:xfrm>
        </p:grpSpPr>
        <p:pic>
          <p:nvPicPr>
            <p:cNvPr id="6" name="image5.png" descr="image5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0" y="0"/>
              <a:ext cx="305882" cy="4505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7" name="Image" descr="Image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360026" y="0"/>
              <a:ext cx="837329" cy="45055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9" name="ORNL McStas workshop, October 18th-19th 2018"/>
          <p:cNvSpPr txBox="1"/>
          <p:nvPr/>
        </p:nvSpPr>
        <p:spPr>
          <a:xfrm>
            <a:off x="379105" y="7253060"/>
            <a:ext cx="3467584" cy="264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38" rIns="45738">
            <a:spAutoFit/>
          </a:bodyPr>
          <a:lstStyle>
            <a:lvl1pPr>
              <a:defRPr sz="1200"/>
            </a:lvl1pPr>
          </a:lstStyle>
          <a:p>
            <a:r>
              <a:rPr sz="1200"/>
              <a:t>ORNL McStas workshop, October 18th-19th 2018</a:t>
            </a:r>
          </a:p>
        </p:txBody>
      </p:sp>
      <p:grpSp>
        <p:nvGrpSpPr>
          <p:cNvPr id="14" name="Group"/>
          <p:cNvGrpSpPr/>
          <p:nvPr/>
        </p:nvGrpSpPr>
        <p:grpSpPr>
          <a:xfrm>
            <a:off x="8890354" y="38117"/>
            <a:ext cx="1177073" cy="980935"/>
            <a:chOff x="0" y="0"/>
            <a:chExt cx="1175959" cy="980522"/>
          </a:xfrm>
        </p:grpSpPr>
        <p:grpSp>
          <p:nvGrpSpPr>
            <p:cNvPr id="12" name="Group"/>
            <p:cNvGrpSpPr/>
            <p:nvPr/>
          </p:nvGrpSpPr>
          <p:grpSpPr>
            <a:xfrm>
              <a:off x="6565" y="0"/>
              <a:ext cx="1168401" cy="673100"/>
              <a:chOff x="0" y="0"/>
              <a:chExt cx="1168400" cy="673100"/>
            </a:xfrm>
          </p:grpSpPr>
          <p:pic>
            <p:nvPicPr>
              <p:cNvPr id="10" name="Image" descr="Image"/>
              <p:cNvPicPr>
                <a:picLocks noChangeAspect="1"/>
              </p:cNvPicPr>
              <p:nvPr/>
            </p:nvPicPr>
            <p:blipFill>
              <a:blip r:embed="rId12">
                <a:extLst/>
              </a:blip>
              <a:stretch>
                <a:fillRect/>
              </a:stretch>
            </p:blipFill>
            <p:spPr>
              <a:xfrm>
                <a:off x="0" y="0"/>
                <a:ext cx="1168400" cy="3175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" name="Image" descr="Image"/>
              <p:cNvPicPr>
                <a:picLocks noChangeAspect="1"/>
              </p:cNvPicPr>
              <p:nvPr/>
            </p:nvPicPr>
            <p:blipFill>
              <a:blip r:embed="rId13">
                <a:extLst/>
              </a:blip>
              <a:stretch>
                <a:fillRect/>
              </a:stretch>
            </p:blipFill>
            <p:spPr>
              <a:xfrm>
                <a:off x="6350" y="355600"/>
                <a:ext cx="1155700" cy="3175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13" name="October 2018"/>
            <p:cNvSpPr txBox="1"/>
            <p:nvPr/>
          </p:nvSpPr>
          <p:spPr>
            <a:xfrm>
              <a:off x="0" y="687687"/>
              <a:ext cx="1175959" cy="2928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/>
              </a:lvl1pPr>
            </a:lstStyle>
            <a:p>
              <a:r>
                <a:rPr sz="1401"/>
                <a:t>October 2018</a:t>
              </a:r>
            </a:p>
          </p:txBody>
        </p:sp>
      </p:grpSp>
      <p:pic>
        <p:nvPicPr>
          <p:cNvPr id="15" name="Image" descr="Image"/>
          <p:cNvPicPr>
            <a:picLocks noChangeAspect="1"/>
          </p:cNvPicPr>
          <p:nvPr/>
        </p:nvPicPr>
        <p:blipFill>
          <a:blip r:embed="rId14">
            <a:extLst/>
          </a:blip>
          <a:srcRect l="39855" t="5205" r="39855"/>
          <a:stretch>
            <a:fillRect/>
          </a:stretch>
        </p:blipFill>
        <p:spPr>
          <a:xfrm>
            <a:off x="8406636" y="1367213"/>
            <a:ext cx="1674124" cy="5206589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Talk / material title…"/>
          <p:cNvSpPr txBox="1"/>
          <p:nvPr/>
        </p:nvSpPr>
        <p:spPr>
          <a:xfrm>
            <a:off x="2991667" y="2702354"/>
            <a:ext cx="2952766" cy="1261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38" rIns="45738">
            <a:spAutoFit/>
          </a:bodyPr>
          <a:lstStyle/>
          <a:p>
            <a:pPr>
              <a:defRPr sz="2700"/>
            </a:pPr>
            <a:r>
              <a:rPr sz="2701"/>
              <a:t>Talk / material title</a:t>
            </a:r>
          </a:p>
          <a:p>
            <a:pPr>
              <a:defRPr sz="2700"/>
            </a:pPr>
            <a:endParaRPr sz="2701"/>
          </a:p>
          <a:p>
            <a:pPr>
              <a:defRPr sz="2700"/>
            </a:pPr>
            <a:r>
              <a:rPr sz="2701"/>
              <a:t>Presenter: </a:t>
            </a:r>
          </a:p>
        </p:txBody>
      </p:sp>
      <p:sp>
        <p:nvSpPr>
          <p:cNvPr id="17" name="… Date and time"/>
          <p:cNvSpPr txBox="1"/>
          <p:nvPr/>
        </p:nvSpPr>
        <p:spPr>
          <a:xfrm>
            <a:off x="263427" y="538685"/>
            <a:ext cx="1821144" cy="350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38" rIns="45738">
            <a:spAutoFit/>
          </a:bodyPr>
          <a:lstStyle/>
          <a:p>
            <a:r>
              <a:t>… Date and time</a:t>
            </a:r>
          </a:p>
        </p:txBody>
      </p:sp>
      <p:sp>
        <p:nvSpPr>
          <p:cNvPr id="18" name="Title Text"/>
          <p:cNvSpPr txBox="1">
            <a:spLocks noGrp="1"/>
          </p:cNvSpPr>
          <p:nvPr>
            <p:ph type="title"/>
          </p:nvPr>
        </p:nvSpPr>
        <p:spPr>
          <a:xfrm>
            <a:off x="504032" y="101496"/>
            <a:ext cx="9072564" cy="1662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/>
          <a:p>
            <a:r>
              <a:t>Title Text</a:t>
            </a:r>
          </a:p>
        </p:txBody>
      </p:sp>
      <p:sp>
        <p:nvSpPr>
          <p:cNvPr id="19" name="Body Level One…"/>
          <p:cNvSpPr txBox="1">
            <a:spLocks noGrp="1"/>
          </p:cNvSpPr>
          <p:nvPr>
            <p:ph type="body" idx="1"/>
          </p:nvPr>
        </p:nvSpPr>
        <p:spPr>
          <a:xfrm>
            <a:off x="504032" y="1763924"/>
            <a:ext cx="9072564" cy="579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2041767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54" r:id="rId8"/>
  </p:sldLayoutIdLst>
  <p:transition spd="med"/>
  <p:txStyles>
    <p:titleStyle>
      <a:lvl1pPr marL="0" marR="0" indent="0" algn="l" defTabSz="91476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2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76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2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76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2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76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2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76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2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76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2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76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2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76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2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766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2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228691" marR="0" indent="-228691" algn="l" defTabSz="914766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45000"/>
        <a:buFont typeface="Helvetica Neue"/>
        <a:buChar char="l"/>
        <a:tabLst/>
        <a:defRPr sz="3201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718744" marR="0" indent="-261362" algn="l" defTabSz="914766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75000"/>
        <a:buFont typeface="Helvetica Neue"/>
        <a:buChar char="-"/>
        <a:tabLst/>
        <a:defRPr sz="3201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219688" marR="0" indent="-304922" algn="l" defTabSz="914766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45000"/>
        <a:buFont typeface="Helvetica Neue"/>
        <a:buChar char="l"/>
        <a:tabLst/>
        <a:defRPr sz="3201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1738055" marR="0" indent="-365906" algn="l" defTabSz="914766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75000"/>
        <a:buFont typeface="Helvetica Neue"/>
        <a:buChar char="-"/>
        <a:tabLst/>
        <a:defRPr sz="3201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2195438" marR="0" indent="-365906" algn="l" defTabSz="914766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45000"/>
        <a:buFont typeface="Helvetica Neue"/>
        <a:buChar char="l"/>
        <a:tabLst/>
        <a:defRPr sz="3201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652821" marR="0" indent="-365906" algn="l" defTabSz="914766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45000"/>
        <a:buFont typeface="Helvetica Neue"/>
        <a:buChar char="l"/>
        <a:tabLst/>
        <a:defRPr sz="3201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3110204" marR="0" indent="-365906" algn="l" defTabSz="914766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45000"/>
        <a:buFont typeface="Helvetica Neue"/>
        <a:buChar char="l"/>
        <a:tabLst/>
        <a:defRPr sz="3201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3608243" marR="0" indent="-406563" algn="l" defTabSz="914766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 Neue"/>
        <a:buChar char="•"/>
        <a:tabLst/>
        <a:defRPr sz="3201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4065626" marR="0" indent="-406563" algn="l" defTabSz="914766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 Neue"/>
        <a:buChar char="•"/>
        <a:tabLst/>
        <a:defRPr sz="3201" b="0" i="1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91476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1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383" algn="l" defTabSz="91476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1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766" algn="l" defTabSz="91476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1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2149" algn="l" defTabSz="91476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1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9532" algn="l" defTabSz="91476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1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914" algn="l" defTabSz="91476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1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4297" algn="l" defTabSz="91476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1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1680" algn="l" defTabSz="91476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1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9063" algn="l" defTabSz="914766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1" b="0" i="1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13" Type="http://schemas.openxmlformats.org/officeDocument/2006/relationships/image" Target="../media/image29.emf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12" Type="http://schemas.openxmlformats.org/officeDocument/2006/relationships/image" Target="../media/image28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png"/><Relationship Id="rId11" Type="http://schemas.openxmlformats.org/officeDocument/2006/relationships/image" Target="../media/image27.emf"/><Relationship Id="rId5" Type="http://schemas.openxmlformats.org/officeDocument/2006/relationships/image" Target="../media/image21.emf"/><Relationship Id="rId10" Type="http://schemas.openxmlformats.org/officeDocument/2006/relationships/image" Target="../media/image26.emf"/><Relationship Id="rId4" Type="http://schemas.openxmlformats.org/officeDocument/2006/relationships/image" Target="../media/image20.png"/><Relationship Id="rId9" Type="http://schemas.openxmlformats.org/officeDocument/2006/relationships/image" Target="../media/image2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5776" y="-180603"/>
            <a:ext cx="8065269" cy="1620837"/>
          </a:xfrm>
        </p:spPr>
        <p:txBody>
          <a:bodyPr/>
          <a:lstStyle/>
          <a:p>
            <a:r>
              <a:rPr lang="en-US" dirty="0"/>
              <a:t>Optics, guides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9832" y="3275781"/>
            <a:ext cx="7056437" cy="1931988"/>
          </a:xfrm>
        </p:spPr>
        <p:txBody>
          <a:bodyPr>
            <a:noAutofit/>
          </a:bodyPr>
          <a:lstStyle/>
          <a:p>
            <a:r>
              <a:rPr lang="en-US" sz="4400" dirty="0"/>
              <a:t>-	Guides</a:t>
            </a:r>
            <a:endParaRPr lang="en-US" sz="5200" dirty="0"/>
          </a:p>
          <a:p>
            <a:pPr marL="503972" indent="-503972">
              <a:buFont typeface="Arial"/>
              <a:buChar char="•"/>
            </a:pPr>
            <a:r>
              <a:rPr lang="en-US" dirty="0"/>
              <a:t>Straight guide</a:t>
            </a:r>
          </a:p>
          <a:p>
            <a:pPr marL="503972" indent="-503972">
              <a:buFont typeface="Arial"/>
              <a:buChar char="•"/>
            </a:pPr>
            <a:r>
              <a:rPr lang="en-US" dirty="0"/>
              <a:t>Ballistic guide</a:t>
            </a:r>
          </a:p>
          <a:p>
            <a:pPr marL="503972" indent="-503972">
              <a:buFont typeface="Arial"/>
              <a:buChar char="•"/>
            </a:pPr>
            <a:r>
              <a:rPr lang="en-US" dirty="0"/>
              <a:t>Curved guide</a:t>
            </a:r>
          </a:p>
          <a:p>
            <a:pPr marL="503972" indent="-503972">
              <a:buFont typeface="Arial"/>
              <a:buChar char="•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031114" y="7193550"/>
            <a:ext cx="203557" cy="362619"/>
          </a:xfrm>
          <a:prstGeom prst="rect">
            <a:avLst/>
          </a:prstGeom>
          <a:noFill/>
        </p:spPr>
        <p:txBody>
          <a:bodyPr wrap="none" lIns="100794" tIns="50397" rIns="100794" bIns="50397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305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24088" y="323453"/>
            <a:ext cx="3597459" cy="556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CURVED GUIDES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32200" y="1547589"/>
            <a:ext cx="4519186" cy="44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Getting out of direct line of sight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1007864" y="5652045"/>
            <a:ext cx="3744416" cy="1080120"/>
          </a:xfrm>
          <a:prstGeom prst="rect">
            <a:avLst/>
          </a:prstGeom>
          <a:solidFill>
            <a:srgbClr val="54839C">
              <a:alpha val="13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1 reflection per neutron mandatory to come out the other side of the guide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47824" y="2123653"/>
            <a:ext cx="7560840" cy="3456384"/>
            <a:chOff x="647824" y="2123653"/>
            <a:chExt cx="7560840" cy="3456384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9952" y="2123653"/>
              <a:ext cx="6045200" cy="3124200"/>
            </a:xfrm>
            <a:prstGeom prst="rect">
              <a:avLst/>
            </a:prstGeom>
          </p:spPr>
        </p:pic>
        <p:cxnSp>
          <p:nvCxnSpPr>
            <p:cNvPr id="16" name="Straight Arrow Connector 15"/>
            <p:cNvCxnSpPr/>
            <p:nvPr/>
          </p:nvCxnSpPr>
          <p:spPr bwMode="auto">
            <a:xfrm>
              <a:off x="647824" y="3563813"/>
              <a:ext cx="1440160" cy="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3" name="Rectangle 2"/>
            <p:cNvSpPr/>
            <p:nvPr/>
          </p:nvSpPr>
          <p:spPr bwMode="auto">
            <a:xfrm>
              <a:off x="3672160" y="4211885"/>
              <a:ext cx="504056" cy="79208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sp>
          <p:nvSpPr>
            <p:cNvPr id="4" name="Rectangle 3"/>
            <p:cNvSpPr/>
            <p:nvPr/>
          </p:nvSpPr>
          <p:spPr bwMode="auto">
            <a:xfrm>
              <a:off x="1727944" y="4715941"/>
              <a:ext cx="6480720" cy="864096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 bwMode="auto">
            <a:xfrm>
              <a:off x="6552480" y="4355901"/>
              <a:ext cx="936104" cy="1152128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13925088-FDFF-D549-809B-DD2BE4E37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B4D366-772E-0F4B-A02E-40873033A1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9153758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24088" y="323453"/>
            <a:ext cx="3597459" cy="556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CURVED GUIDES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7824" y="1331565"/>
            <a:ext cx="5832648" cy="3456383"/>
            <a:chOff x="647824" y="1331565"/>
            <a:chExt cx="7560840" cy="3586261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06600" y="1331565"/>
              <a:ext cx="6045200" cy="3124200"/>
            </a:xfrm>
            <a:prstGeom prst="rect">
              <a:avLst/>
            </a:prstGeom>
          </p:spPr>
        </p:pic>
        <p:cxnSp>
          <p:nvCxnSpPr>
            <p:cNvPr id="16" name="Straight Arrow Connector 15"/>
            <p:cNvCxnSpPr/>
            <p:nvPr/>
          </p:nvCxnSpPr>
          <p:spPr bwMode="auto">
            <a:xfrm>
              <a:off x="647824" y="2685578"/>
              <a:ext cx="1440160" cy="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9" name="Rectangle 18"/>
            <p:cNvSpPr/>
            <p:nvPr/>
          </p:nvSpPr>
          <p:spPr bwMode="auto">
            <a:xfrm>
              <a:off x="1655936" y="3621682"/>
              <a:ext cx="6552728" cy="64807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 bwMode="auto">
            <a:xfrm>
              <a:off x="6480472" y="3765698"/>
              <a:ext cx="936104" cy="1152128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4" name="TextBox 3"/>
          <p:cNvSpPr txBox="1"/>
          <p:nvPr/>
        </p:nvSpPr>
        <p:spPr>
          <a:xfrm>
            <a:off x="6120432" y="1611525"/>
            <a:ext cx="1929134" cy="44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… in </a:t>
            </a:r>
            <a:r>
              <a:rPr lang="en-US" sz="2400" dirty="0" err="1">
                <a:solidFill>
                  <a:schemeClr val="tx1"/>
                </a:solidFill>
              </a:rPr>
              <a:t>McStas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 rot="267403">
            <a:off x="1889803" y="4399903"/>
            <a:ext cx="1152128" cy="50405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 rot="21092022">
            <a:off x="634442" y="4437968"/>
            <a:ext cx="1152128" cy="50405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 rot="1990473">
            <a:off x="4281700" y="5232367"/>
            <a:ext cx="1152128" cy="50405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 rot="935105">
            <a:off x="3142628" y="4645422"/>
            <a:ext cx="1152128" cy="50405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32400" y="2483693"/>
            <a:ext cx="3240361" cy="2671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Use straight guides &amp; rotation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Bender.comp</a:t>
            </a: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curvedGuide.comp</a:t>
            </a:r>
            <a:endParaRPr lang="en-US" sz="2400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4" name="Picture 13" descr="benderschem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20432" y="5292005"/>
            <a:ext cx="2641094" cy="79208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8E7F70D-C7C0-9B4A-9DCE-79FD30D6C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E152C6-767A-BA47-BF0F-60628DF641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4687348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76016" y="395461"/>
            <a:ext cx="4248472" cy="556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BALLISTIC GUIDE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784" y="2051646"/>
            <a:ext cx="8280920" cy="2646434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 bwMode="auto">
          <a:xfrm>
            <a:off x="935856" y="3347789"/>
            <a:ext cx="1080120" cy="288032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Straight Connector 19"/>
          <p:cNvCxnSpPr/>
          <p:nvPr/>
        </p:nvCxnSpPr>
        <p:spPr bwMode="auto">
          <a:xfrm>
            <a:off x="2015976" y="3635821"/>
            <a:ext cx="1584176" cy="144016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Straight Connector 22"/>
          <p:cNvCxnSpPr/>
          <p:nvPr/>
        </p:nvCxnSpPr>
        <p:spPr bwMode="auto">
          <a:xfrm flipV="1">
            <a:off x="3600152" y="3635821"/>
            <a:ext cx="3168352" cy="144016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8" name="Straight Connector 27"/>
          <p:cNvCxnSpPr/>
          <p:nvPr/>
        </p:nvCxnSpPr>
        <p:spPr bwMode="auto">
          <a:xfrm flipV="1">
            <a:off x="6696496" y="3275781"/>
            <a:ext cx="1440160" cy="36004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TextBox 30"/>
          <p:cNvSpPr txBox="1"/>
          <p:nvPr/>
        </p:nvSpPr>
        <p:spPr>
          <a:xfrm>
            <a:off x="2304008" y="5652045"/>
            <a:ext cx="2789420" cy="8683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Goal: high flux on sample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F42A40-860F-544D-B74C-461E37217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88F997-6DDE-A445-BB05-B1CDBC1C7F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5579464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08064" y="323453"/>
            <a:ext cx="3377247" cy="556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ELLIPTIC GUIDE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1295896" y="2843733"/>
            <a:ext cx="6480720" cy="1368152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223888" y="3203773"/>
            <a:ext cx="432048" cy="64807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7416576" y="3203773"/>
            <a:ext cx="432048" cy="64807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cxnSp>
        <p:nvCxnSpPr>
          <p:cNvPr id="18" name="Straight Connector 17"/>
          <p:cNvCxnSpPr>
            <a:stCxn id="14" idx="3"/>
          </p:cNvCxnSpPr>
          <p:nvPr/>
        </p:nvCxnSpPr>
        <p:spPr bwMode="auto">
          <a:xfrm>
            <a:off x="1655936" y="3527809"/>
            <a:ext cx="1224136" cy="54006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Straight Connector 20"/>
          <p:cNvCxnSpPr>
            <a:endCxn id="16" idx="1"/>
          </p:cNvCxnSpPr>
          <p:nvPr/>
        </p:nvCxnSpPr>
        <p:spPr bwMode="auto">
          <a:xfrm flipV="1">
            <a:off x="2880072" y="3527809"/>
            <a:ext cx="4536504" cy="54006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Straight Connector 24"/>
          <p:cNvCxnSpPr/>
          <p:nvPr/>
        </p:nvCxnSpPr>
        <p:spPr bwMode="auto">
          <a:xfrm flipV="1">
            <a:off x="5760392" y="3491805"/>
            <a:ext cx="1728192" cy="648072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" name="Straight Connector 25"/>
          <p:cNvCxnSpPr>
            <a:endCxn id="14" idx="3"/>
          </p:cNvCxnSpPr>
          <p:nvPr/>
        </p:nvCxnSpPr>
        <p:spPr bwMode="auto">
          <a:xfrm flipH="1" flipV="1">
            <a:off x="1655936" y="3527809"/>
            <a:ext cx="4104456" cy="612068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TextBox 30"/>
          <p:cNvSpPr txBox="1"/>
          <p:nvPr/>
        </p:nvSpPr>
        <p:spPr>
          <a:xfrm>
            <a:off x="1727944" y="5003973"/>
            <a:ext cx="6560736" cy="8683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Few reflections  - for transport loss in reflection </a:t>
            </a:r>
            <a:r>
              <a:rPr lang="en-US" dirty="0" err="1">
                <a:solidFill>
                  <a:srgbClr val="000000"/>
                </a:solidFill>
              </a:rPr>
              <a:t>cf</a:t>
            </a:r>
            <a:r>
              <a:rPr lang="en-US" dirty="0">
                <a:solidFill>
                  <a:srgbClr val="000000"/>
                </a:solidFill>
              </a:rPr>
              <a:t> next session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Focus on samples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A6B181-3CAA-8B44-A6A2-2C8047BEC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A1990F-7D24-644D-9CD8-009E6BA6D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3835803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48" y="1835621"/>
            <a:ext cx="6502400" cy="3365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20032" y="323453"/>
            <a:ext cx="3377247" cy="556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ELLIPTIC GUIDE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424" y="1403573"/>
            <a:ext cx="2425700" cy="1016000"/>
          </a:xfrm>
          <a:prstGeom prst="rect">
            <a:avLst/>
          </a:prstGeom>
        </p:spPr>
      </p:pic>
      <p:sp>
        <p:nvSpPr>
          <p:cNvPr id="14" name="Freeform 13"/>
          <p:cNvSpPr/>
          <p:nvPr/>
        </p:nvSpPr>
        <p:spPr>
          <a:xfrm>
            <a:off x="3314178" y="2519461"/>
            <a:ext cx="1383489" cy="92958"/>
          </a:xfrm>
          <a:custGeom>
            <a:avLst/>
            <a:gdLst>
              <a:gd name="connsiteX0" fmla="*/ 0 w 1383489"/>
              <a:gd name="connsiteY0" fmla="*/ 72280 h 92958"/>
              <a:gd name="connsiteX1" fmla="*/ 51623 w 1383489"/>
              <a:gd name="connsiteY1" fmla="*/ 61954 h 92958"/>
              <a:gd name="connsiteX2" fmla="*/ 113570 w 1383489"/>
              <a:gd name="connsiteY2" fmla="*/ 41303 h 92958"/>
              <a:gd name="connsiteX3" fmla="*/ 216815 w 1383489"/>
              <a:gd name="connsiteY3" fmla="*/ 20652 h 92958"/>
              <a:gd name="connsiteX4" fmla="*/ 278763 w 1383489"/>
              <a:gd name="connsiteY4" fmla="*/ 10326 h 92958"/>
              <a:gd name="connsiteX5" fmla="*/ 794990 w 1383489"/>
              <a:gd name="connsiteY5" fmla="*/ 0 h 92958"/>
              <a:gd name="connsiteX6" fmla="*/ 960183 w 1383489"/>
              <a:gd name="connsiteY6" fmla="*/ 10326 h 92958"/>
              <a:gd name="connsiteX7" fmla="*/ 1032454 w 1383489"/>
              <a:gd name="connsiteY7" fmla="*/ 30977 h 92958"/>
              <a:gd name="connsiteX8" fmla="*/ 1115051 w 1383489"/>
              <a:gd name="connsiteY8" fmla="*/ 41303 h 92958"/>
              <a:gd name="connsiteX9" fmla="*/ 1238945 w 1383489"/>
              <a:gd name="connsiteY9" fmla="*/ 61954 h 92958"/>
              <a:gd name="connsiteX10" fmla="*/ 1342191 w 1383489"/>
              <a:gd name="connsiteY10" fmla="*/ 82606 h 92958"/>
              <a:gd name="connsiteX11" fmla="*/ 1383489 w 1383489"/>
              <a:gd name="connsiteY11" fmla="*/ 92931 h 9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83489" h="92958">
                <a:moveTo>
                  <a:pt x="0" y="72280"/>
                </a:moveTo>
                <a:cubicBezTo>
                  <a:pt x="17208" y="68838"/>
                  <a:pt x="34693" y="66572"/>
                  <a:pt x="51623" y="61954"/>
                </a:cubicBezTo>
                <a:cubicBezTo>
                  <a:pt x="72622" y="56226"/>
                  <a:pt x="92227" y="45572"/>
                  <a:pt x="113570" y="41303"/>
                </a:cubicBezTo>
                <a:cubicBezTo>
                  <a:pt x="147985" y="34419"/>
                  <a:pt x="182196" y="26423"/>
                  <a:pt x="216815" y="20652"/>
                </a:cubicBezTo>
                <a:cubicBezTo>
                  <a:pt x="237464" y="17210"/>
                  <a:pt x="257842" y="11073"/>
                  <a:pt x="278763" y="10326"/>
                </a:cubicBezTo>
                <a:cubicBezTo>
                  <a:pt x="450763" y="4182"/>
                  <a:pt x="622914" y="3442"/>
                  <a:pt x="794990" y="0"/>
                </a:cubicBezTo>
                <a:cubicBezTo>
                  <a:pt x="850054" y="3442"/>
                  <a:pt x="905285" y="4835"/>
                  <a:pt x="960183" y="10326"/>
                </a:cubicBezTo>
                <a:cubicBezTo>
                  <a:pt x="1024249" y="16733"/>
                  <a:pt x="978655" y="21194"/>
                  <a:pt x="1032454" y="30977"/>
                </a:cubicBezTo>
                <a:cubicBezTo>
                  <a:pt x="1059753" y="35941"/>
                  <a:pt x="1087611" y="37187"/>
                  <a:pt x="1115051" y="41303"/>
                </a:cubicBezTo>
                <a:cubicBezTo>
                  <a:pt x="1156455" y="47514"/>
                  <a:pt x="1238945" y="61954"/>
                  <a:pt x="1238945" y="61954"/>
                </a:cubicBezTo>
                <a:cubicBezTo>
                  <a:pt x="1308919" y="85282"/>
                  <a:pt x="1223561" y="58878"/>
                  <a:pt x="1342191" y="82606"/>
                </a:cubicBezTo>
                <a:cubicBezTo>
                  <a:pt x="1399253" y="94019"/>
                  <a:pt x="1355063" y="92931"/>
                  <a:pt x="1383489" y="92931"/>
                </a:cubicBezTo>
              </a:path>
            </a:pathLst>
          </a:custGeom>
          <a:ln w="76200" cmpd="sng">
            <a:solidFill>
              <a:srgbClr val="0000FF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5" name="Freeform 14"/>
          <p:cNvSpPr/>
          <p:nvPr/>
        </p:nvSpPr>
        <p:spPr>
          <a:xfrm flipV="1">
            <a:off x="3240112" y="4550975"/>
            <a:ext cx="1383489" cy="92958"/>
          </a:xfrm>
          <a:custGeom>
            <a:avLst/>
            <a:gdLst>
              <a:gd name="connsiteX0" fmla="*/ 0 w 1383489"/>
              <a:gd name="connsiteY0" fmla="*/ 72280 h 92958"/>
              <a:gd name="connsiteX1" fmla="*/ 51623 w 1383489"/>
              <a:gd name="connsiteY1" fmla="*/ 61954 h 92958"/>
              <a:gd name="connsiteX2" fmla="*/ 113570 w 1383489"/>
              <a:gd name="connsiteY2" fmla="*/ 41303 h 92958"/>
              <a:gd name="connsiteX3" fmla="*/ 216815 w 1383489"/>
              <a:gd name="connsiteY3" fmla="*/ 20652 h 92958"/>
              <a:gd name="connsiteX4" fmla="*/ 278763 w 1383489"/>
              <a:gd name="connsiteY4" fmla="*/ 10326 h 92958"/>
              <a:gd name="connsiteX5" fmla="*/ 794990 w 1383489"/>
              <a:gd name="connsiteY5" fmla="*/ 0 h 92958"/>
              <a:gd name="connsiteX6" fmla="*/ 960183 w 1383489"/>
              <a:gd name="connsiteY6" fmla="*/ 10326 h 92958"/>
              <a:gd name="connsiteX7" fmla="*/ 1032454 w 1383489"/>
              <a:gd name="connsiteY7" fmla="*/ 30977 h 92958"/>
              <a:gd name="connsiteX8" fmla="*/ 1115051 w 1383489"/>
              <a:gd name="connsiteY8" fmla="*/ 41303 h 92958"/>
              <a:gd name="connsiteX9" fmla="*/ 1238945 w 1383489"/>
              <a:gd name="connsiteY9" fmla="*/ 61954 h 92958"/>
              <a:gd name="connsiteX10" fmla="*/ 1342191 w 1383489"/>
              <a:gd name="connsiteY10" fmla="*/ 82606 h 92958"/>
              <a:gd name="connsiteX11" fmla="*/ 1383489 w 1383489"/>
              <a:gd name="connsiteY11" fmla="*/ 92931 h 9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83489" h="92958">
                <a:moveTo>
                  <a:pt x="0" y="72280"/>
                </a:moveTo>
                <a:cubicBezTo>
                  <a:pt x="17208" y="68838"/>
                  <a:pt x="34693" y="66572"/>
                  <a:pt x="51623" y="61954"/>
                </a:cubicBezTo>
                <a:cubicBezTo>
                  <a:pt x="72622" y="56226"/>
                  <a:pt x="92227" y="45572"/>
                  <a:pt x="113570" y="41303"/>
                </a:cubicBezTo>
                <a:cubicBezTo>
                  <a:pt x="147985" y="34419"/>
                  <a:pt x="182196" y="26423"/>
                  <a:pt x="216815" y="20652"/>
                </a:cubicBezTo>
                <a:cubicBezTo>
                  <a:pt x="237464" y="17210"/>
                  <a:pt x="257842" y="11073"/>
                  <a:pt x="278763" y="10326"/>
                </a:cubicBezTo>
                <a:cubicBezTo>
                  <a:pt x="450763" y="4182"/>
                  <a:pt x="622914" y="3442"/>
                  <a:pt x="794990" y="0"/>
                </a:cubicBezTo>
                <a:cubicBezTo>
                  <a:pt x="850054" y="3442"/>
                  <a:pt x="905285" y="4835"/>
                  <a:pt x="960183" y="10326"/>
                </a:cubicBezTo>
                <a:cubicBezTo>
                  <a:pt x="1024249" y="16733"/>
                  <a:pt x="978655" y="21194"/>
                  <a:pt x="1032454" y="30977"/>
                </a:cubicBezTo>
                <a:cubicBezTo>
                  <a:pt x="1059753" y="35941"/>
                  <a:pt x="1087611" y="37187"/>
                  <a:pt x="1115051" y="41303"/>
                </a:cubicBezTo>
                <a:cubicBezTo>
                  <a:pt x="1156455" y="47514"/>
                  <a:pt x="1238945" y="61954"/>
                  <a:pt x="1238945" y="61954"/>
                </a:cubicBezTo>
                <a:cubicBezTo>
                  <a:pt x="1308919" y="85282"/>
                  <a:pt x="1223561" y="58878"/>
                  <a:pt x="1342191" y="82606"/>
                </a:cubicBezTo>
                <a:cubicBezTo>
                  <a:pt x="1399253" y="94019"/>
                  <a:pt x="1355063" y="92931"/>
                  <a:pt x="1383489" y="92931"/>
                </a:cubicBezTo>
              </a:path>
            </a:pathLst>
          </a:custGeom>
          <a:ln w="76200" cmpd="sng">
            <a:solidFill>
              <a:srgbClr val="0000FF"/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35856" y="5435678"/>
            <a:ext cx="6264696" cy="1641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Elliptic_guide_gravity</a:t>
            </a:r>
            <a:r>
              <a:rPr lang="en-US" dirty="0">
                <a:solidFill>
                  <a:srgbClr val="000000"/>
                </a:solidFill>
              </a:rPr>
              <a:t>( l=50, </a:t>
            </a:r>
            <a:r>
              <a:rPr lang="en-US" dirty="0" err="1">
                <a:solidFill>
                  <a:srgbClr val="000000"/>
                </a:solidFill>
              </a:rPr>
              <a:t>linxw</a:t>
            </a:r>
            <a:r>
              <a:rPr lang="en-US" dirty="0">
                <a:solidFill>
                  <a:srgbClr val="000000"/>
                </a:solidFill>
              </a:rPr>
              <a:t>=5,linyh=5,loutxw=10,loutyh=10, </a:t>
            </a:r>
            <a:r>
              <a:rPr lang="en-US" dirty="0" err="1">
                <a:solidFill>
                  <a:srgbClr val="000000"/>
                </a:solidFill>
              </a:rPr>
              <a:t>xwidth</a:t>
            </a:r>
            <a:r>
              <a:rPr lang="en-US" dirty="0">
                <a:solidFill>
                  <a:srgbClr val="000000"/>
                </a:solidFill>
              </a:rPr>
              <a:t>=0.1,yheight=0.1, R0 = 0.99,Qc=0.0219,alpha=6.07,m=1.0,W=0.003, </a:t>
            </a:r>
            <a:r>
              <a:rPr lang="en-US" dirty="0" err="1">
                <a:solidFill>
                  <a:srgbClr val="000000"/>
                </a:solidFill>
              </a:rPr>
              <a:t>mvaluesright</a:t>
            </a:r>
            <a:r>
              <a:rPr lang="en-US" dirty="0">
                <a:solidFill>
                  <a:srgbClr val="000000"/>
                </a:solidFill>
              </a:rPr>
              <a:t>=</a:t>
            </a:r>
            <a:r>
              <a:rPr lang="en-US" dirty="0" err="1">
                <a:solidFill>
                  <a:srgbClr val="000000"/>
                </a:solidFill>
              </a:rPr>
              <a:t>marray,mvaluesleft</a:t>
            </a:r>
            <a:r>
              <a:rPr lang="en-US" dirty="0">
                <a:solidFill>
                  <a:srgbClr val="000000"/>
                </a:solidFill>
              </a:rPr>
              <a:t>=</a:t>
            </a:r>
            <a:r>
              <a:rPr lang="en-US" dirty="0" err="1">
                <a:solidFill>
                  <a:srgbClr val="000000"/>
                </a:solidFill>
              </a:rPr>
              <a:t>marray,mvaluestop</a:t>
            </a:r>
            <a:r>
              <a:rPr lang="en-US" dirty="0">
                <a:solidFill>
                  <a:srgbClr val="000000"/>
                </a:solidFill>
              </a:rPr>
              <a:t>=</a:t>
            </a:r>
            <a:r>
              <a:rPr lang="en-US" dirty="0" err="1">
                <a:solidFill>
                  <a:srgbClr val="000000"/>
                </a:solidFill>
              </a:rPr>
              <a:t>marray,mvaluesbottom</a:t>
            </a:r>
            <a:r>
              <a:rPr lang="en-US" dirty="0">
                <a:solidFill>
                  <a:srgbClr val="000000"/>
                </a:solidFill>
              </a:rPr>
              <a:t>=</a:t>
            </a:r>
            <a:r>
              <a:rPr lang="en-US" dirty="0" err="1">
                <a:solidFill>
                  <a:srgbClr val="000000"/>
                </a:solidFill>
              </a:rPr>
              <a:t>marray</a:t>
            </a:r>
            <a:r>
              <a:rPr lang="en-US" dirty="0">
                <a:solidFill>
                  <a:srgbClr val="000000"/>
                </a:solidFill>
              </a:rPr>
              <a:t> 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0EAE2-E5A4-5641-A890-6D12082BF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1CCE9A-19C7-1D4E-B118-26A6B5DC9C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7014255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20032" y="323453"/>
            <a:ext cx="3377247" cy="556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ELLIPTIC GUIDE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76" y="1403572"/>
            <a:ext cx="8352928" cy="547171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72360" y="1979637"/>
            <a:ext cx="2304256" cy="3186873"/>
          </a:xfrm>
          <a:prstGeom prst="rect">
            <a:avLst/>
          </a:prstGeom>
          <a:solidFill>
            <a:srgbClr val="6666FF">
              <a:alpha val="48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Gravity compatible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Define your geometry as is convenient to you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Chop the guide into segments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Define reflectivity for each side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C5751-DC22-604B-942B-FB87ECCAA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2587A-69FB-FD42-980E-181A45BEA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315193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dirty="0" err="1"/>
              <a:t>McStas</a:t>
            </a:r>
            <a:r>
              <a:rPr lang="en-US" dirty="0"/>
              <a:t> GUIDES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sz="1800" dirty="0" err="1"/>
              <a:t>Elliptic_guide_gravity.comp</a:t>
            </a:r>
            <a:endParaRPr lang="en-US" sz="1800" dirty="0"/>
          </a:p>
          <a:p>
            <a:pPr>
              <a:lnSpc>
                <a:spcPct val="80000"/>
              </a:lnSpc>
            </a:pPr>
            <a:r>
              <a:rPr lang="en-US" sz="1800" dirty="0" err="1"/>
              <a:t>Guide_anyshape.comp</a:t>
            </a:r>
            <a:endParaRPr lang="en-US" sz="1800" dirty="0"/>
          </a:p>
          <a:p>
            <a:pPr>
              <a:lnSpc>
                <a:spcPct val="80000"/>
              </a:lnSpc>
            </a:pPr>
            <a:r>
              <a:rPr lang="en-US" sz="1800" dirty="0" err="1"/>
              <a:t>Guide_channeled.comp</a:t>
            </a:r>
            <a:r>
              <a:rPr lang="en-US" sz="1800" dirty="0"/>
              <a:t> </a:t>
            </a:r>
          </a:p>
          <a:p>
            <a:pPr>
              <a:lnSpc>
                <a:spcPct val="80000"/>
              </a:lnSpc>
            </a:pPr>
            <a:r>
              <a:rPr lang="en-US" sz="1800" dirty="0" err="1"/>
              <a:t>Guide_curved.comp</a:t>
            </a:r>
            <a:r>
              <a:rPr lang="en-US" sz="1800" dirty="0"/>
              <a:t> </a:t>
            </a:r>
          </a:p>
          <a:p>
            <a:pPr>
              <a:lnSpc>
                <a:spcPct val="80000"/>
              </a:lnSpc>
            </a:pPr>
            <a:r>
              <a:rPr lang="en-US" sz="1800" dirty="0"/>
              <a:t>Guide_four_side_10_shells.comp</a:t>
            </a:r>
          </a:p>
          <a:p>
            <a:pPr>
              <a:lnSpc>
                <a:spcPct val="80000"/>
              </a:lnSpc>
            </a:pPr>
            <a:r>
              <a:rPr lang="en-US" sz="1800" dirty="0"/>
              <a:t>Guide_four_side_2_shells.comp </a:t>
            </a:r>
          </a:p>
          <a:p>
            <a:pPr>
              <a:lnSpc>
                <a:spcPct val="80000"/>
              </a:lnSpc>
            </a:pPr>
            <a:r>
              <a:rPr lang="en-US" sz="1800" dirty="0" err="1"/>
              <a:t>Guide_four_side.comp</a:t>
            </a:r>
            <a:endParaRPr lang="en-US" sz="1800" dirty="0"/>
          </a:p>
          <a:p>
            <a:pPr>
              <a:lnSpc>
                <a:spcPct val="80000"/>
              </a:lnSpc>
            </a:pPr>
            <a:r>
              <a:rPr lang="en-US" sz="1800" dirty="0" err="1"/>
              <a:t>Guide_gravity.comp</a:t>
            </a:r>
            <a:endParaRPr lang="en-US" sz="1800" dirty="0"/>
          </a:p>
          <a:p>
            <a:pPr>
              <a:lnSpc>
                <a:spcPct val="80000"/>
              </a:lnSpc>
            </a:pPr>
            <a:r>
              <a:rPr lang="en-US" sz="1800" dirty="0" err="1"/>
              <a:t>Guide_honeycomb.comp</a:t>
            </a:r>
            <a:r>
              <a:rPr lang="en-US" sz="1800" dirty="0"/>
              <a:t> </a:t>
            </a:r>
          </a:p>
          <a:p>
            <a:pPr>
              <a:lnSpc>
                <a:spcPct val="80000"/>
              </a:lnSpc>
            </a:pPr>
            <a:r>
              <a:rPr lang="en-US" sz="1800" dirty="0" err="1"/>
              <a:t>Guide_tapering.comp</a:t>
            </a:r>
            <a:r>
              <a:rPr lang="en-US" sz="1800" dirty="0"/>
              <a:t> </a:t>
            </a:r>
          </a:p>
          <a:p>
            <a:pPr>
              <a:lnSpc>
                <a:spcPct val="80000"/>
              </a:lnSpc>
            </a:pPr>
            <a:r>
              <a:rPr lang="en-US" sz="1800" dirty="0" err="1"/>
              <a:t>Guide_wavy.comp</a:t>
            </a:r>
            <a:r>
              <a:rPr lang="en-US" sz="1800" dirty="0"/>
              <a:t> </a:t>
            </a:r>
          </a:p>
          <a:p>
            <a:pPr>
              <a:lnSpc>
                <a:spcPct val="80000"/>
              </a:lnSpc>
            </a:pPr>
            <a:r>
              <a:rPr lang="en-US" sz="1800" dirty="0" err="1"/>
              <a:t>Guide.comp</a:t>
            </a:r>
            <a:r>
              <a:rPr lang="en-US" sz="1800" dirty="0"/>
              <a:t> </a:t>
            </a:r>
          </a:p>
          <a:p>
            <a:pPr>
              <a:lnSpc>
                <a:spcPct val="80000"/>
              </a:lnSpc>
            </a:pPr>
            <a:r>
              <a:rPr lang="en-US" sz="1800" dirty="0" err="1"/>
              <a:t>Pol_guide_vmirror.comp</a:t>
            </a:r>
            <a:r>
              <a:rPr lang="en-US" sz="1800" dirty="0"/>
              <a:t> </a:t>
            </a:r>
          </a:p>
          <a:p>
            <a:pPr>
              <a:lnSpc>
                <a:spcPct val="80000"/>
              </a:lnSpc>
            </a:pPr>
            <a:endParaRPr lang="en-US" sz="1800" dirty="0"/>
          </a:p>
        </p:txBody>
      </p:sp>
      <p:sp>
        <p:nvSpPr>
          <p:cNvPr id="4" name="TextBox 3"/>
          <p:cNvSpPr txBox="1"/>
          <p:nvPr/>
        </p:nvSpPr>
        <p:spPr>
          <a:xfrm rot="21000903">
            <a:off x="2816108" y="5692454"/>
            <a:ext cx="6336705" cy="646331"/>
          </a:xfrm>
          <a:prstGeom prst="rect">
            <a:avLst/>
          </a:prstGeom>
          <a:solidFill>
            <a:srgbClr val="54839C">
              <a:alpha val="13000"/>
            </a:srgbClr>
          </a:solidFill>
          <a:ln w="38100" cmpd="sng">
            <a:solidFill>
              <a:srgbClr val="54839C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000000"/>
                </a:solidFill>
              </a:rPr>
              <a:t>Curious? Lost?  Need help? 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000000"/>
                </a:solidFill>
              </a:rPr>
              <a:t>Try $ </a:t>
            </a:r>
            <a:r>
              <a:rPr lang="en-US" dirty="0" err="1">
                <a:solidFill>
                  <a:srgbClr val="000000"/>
                </a:solidFill>
              </a:rPr>
              <a:t>mcdoc</a:t>
            </a:r>
            <a:r>
              <a:rPr lang="en-US" dirty="0">
                <a:solidFill>
                  <a:srgbClr val="000000"/>
                </a:solidFill>
              </a:rPr>
              <a:t> or visit http://</a:t>
            </a:r>
            <a:r>
              <a:rPr lang="en-US" dirty="0" err="1">
                <a:solidFill>
                  <a:srgbClr val="000000"/>
                </a:solidFill>
              </a:rPr>
              <a:t>mcstas.org</a:t>
            </a:r>
            <a:r>
              <a:rPr lang="en-US" dirty="0">
                <a:solidFill>
                  <a:srgbClr val="000000"/>
                </a:solidFill>
              </a:rPr>
              <a:t>/download/components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464248" y="1691605"/>
            <a:ext cx="3719949" cy="2671655"/>
          </a:xfrm>
          <a:prstGeom prst="rect">
            <a:avLst/>
          </a:prstGeom>
          <a:solidFill>
            <a:srgbClr val="6666FF">
              <a:alpha val="20000"/>
            </a:srgbClr>
          </a:solidFill>
          <a:ln w="25400">
            <a:solidFill>
              <a:srgbClr val="6666FF"/>
            </a:solidFill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Have fun with elliptic guides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Add gravity to your simulation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Think of fantastic shapes and import their .OFF description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263063" y="2981540"/>
            <a:ext cx="184666" cy="353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36027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04008" y="395461"/>
            <a:ext cx="4016244" cy="556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…stir and combine…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216" y="1691605"/>
            <a:ext cx="4624263" cy="32403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49129">
            <a:off x="68648" y="2350629"/>
            <a:ext cx="4680272" cy="27381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213D412-16D5-DF43-92BA-BE1EF90A9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4693A9-D7AB-8645-8E58-96C8C24B5B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9243900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99D19-078A-B949-A457-7B4E4989F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CA0A6-D2B2-6341-9476-88BA7913A3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2680894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87784" y="1547589"/>
            <a:ext cx="8640790" cy="3289721"/>
            <a:chOff x="287784" y="1547589"/>
            <a:chExt cx="8640790" cy="328972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7784" y="2051645"/>
              <a:ext cx="8640790" cy="2785665"/>
            </a:xfrm>
            <a:prstGeom prst="rect">
              <a:avLst/>
            </a:prstGeom>
          </p:spPr>
        </p:pic>
        <p:sp>
          <p:nvSpPr>
            <p:cNvPr id="4" name="Oval 3"/>
            <p:cNvSpPr/>
            <p:nvPr/>
          </p:nvSpPr>
          <p:spPr bwMode="auto">
            <a:xfrm>
              <a:off x="1367904" y="2555701"/>
              <a:ext cx="1872208" cy="2016224"/>
            </a:xfrm>
            <a:prstGeom prst="ellips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sp>
          <p:nvSpPr>
            <p:cNvPr id="5" name="Oval 4"/>
            <p:cNvSpPr/>
            <p:nvPr/>
          </p:nvSpPr>
          <p:spPr bwMode="auto">
            <a:xfrm>
              <a:off x="5976416" y="2555701"/>
              <a:ext cx="1872208" cy="2016224"/>
            </a:xfrm>
            <a:prstGeom prst="ellipse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312120" y="1547589"/>
              <a:ext cx="3075782" cy="4401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tx1"/>
                  </a:solidFill>
                </a:rPr>
                <a:t>Ex_3_2_ballistic.instr</a:t>
              </a:r>
              <a:endParaRPr lang="en-US" sz="2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32000" y="3203773"/>
              <a:ext cx="216024" cy="35317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392240" y="3203773"/>
              <a:ext cx="216024" cy="35317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768504" y="3131765"/>
              <a:ext cx="360040" cy="36004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</a:rPr>
                <a:t>3</a:t>
              </a:r>
            </a:p>
          </p:txBody>
        </p:sp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F140A18-0C3C-5740-9B43-1A6A2A0A21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1D5D5E-C5E4-814D-AE7A-F000729DA038}"/>
              </a:ext>
            </a:extLst>
          </p:cNvPr>
          <p:cNvSpPr txBox="1"/>
          <p:nvPr/>
        </p:nvSpPr>
        <p:spPr>
          <a:xfrm>
            <a:off x="791840" y="257471"/>
            <a:ext cx="6336704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Optional: BALLISTIC GUIDE</a:t>
            </a:r>
          </a:p>
        </p:txBody>
      </p:sp>
    </p:spTree>
    <p:extLst>
      <p:ext uri="{BB962C8B-B14F-4D97-AF65-F5344CB8AC3E}">
        <p14:creationId xmlns:p14="http://schemas.microsoft.com/office/powerpoint/2010/main" val="27473993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0C678BE-5390-5040-ADA9-DEBCCBF48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GUIDES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030496" y="2348399"/>
            <a:ext cx="5164322" cy="1297998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32600" y="2339677"/>
            <a:ext cx="231792" cy="13841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cxnSp>
        <p:nvCxnSpPr>
          <p:cNvPr id="10" name="Curved Connector 9"/>
          <p:cNvCxnSpPr/>
          <p:nvPr/>
        </p:nvCxnSpPr>
        <p:spPr>
          <a:xfrm>
            <a:off x="7848624" y="3646397"/>
            <a:ext cx="584115" cy="470109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509" y="4366833"/>
            <a:ext cx="934939" cy="362619"/>
          </a:xfrm>
          <a:prstGeom prst="rect">
            <a:avLst/>
          </a:prstGeom>
          <a:noFill/>
        </p:spPr>
        <p:txBody>
          <a:bodyPr wrap="none" lIns="100794" tIns="50397" rIns="100794" bIns="50397" rtlCol="0">
            <a:spAutoFit/>
          </a:bodyPr>
          <a:lstStyle/>
          <a:p>
            <a:r>
              <a:rPr lang="en-US" dirty="0"/>
              <a:t>Source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58334" y="4366834"/>
            <a:ext cx="819523" cy="620228"/>
          </a:xfrm>
          <a:prstGeom prst="rect">
            <a:avLst/>
          </a:prstGeom>
          <a:noFill/>
        </p:spPr>
        <p:txBody>
          <a:bodyPr wrap="none" lIns="100794" tIns="50397" rIns="100794" bIns="50397" rtlCol="0">
            <a:spAutoFit/>
          </a:bodyPr>
          <a:lstStyle/>
          <a:p>
            <a:r>
              <a:rPr lang="en-US" dirty="0"/>
              <a:t>Guide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56" y="4931965"/>
            <a:ext cx="2201861" cy="14710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216829" y="3459304"/>
            <a:ext cx="2274675" cy="4067869"/>
          </a:xfrm>
          <a:prstGeom prst="rect">
            <a:avLst/>
          </a:prstGeom>
        </p:spPr>
      </p:pic>
      <p:sp>
        <p:nvSpPr>
          <p:cNvPr id="13" name="Explosion 1 12"/>
          <p:cNvSpPr/>
          <p:nvPr/>
        </p:nvSpPr>
        <p:spPr>
          <a:xfrm>
            <a:off x="-16446" y="2195661"/>
            <a:ext cx="1974053" cy="1827134"/>
          </a:xfrm>
          <a:prstGeom prst="irregularSeal1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84128" y="1475581"/>
            <a:ext cx="2672526" cy="44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Neutron Transport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1029" y="6717666"/>
            <a:ext cx="184666" cy="353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36654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187549"/>
            <a:ext cx="8784728" cy="5191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</a:rPr>
              <a:t>Open the </a:t>
            </a:r>
            <a:r>
              <a:rPr lang="en-US" sz="2800" b="1" dirty="0" err="1">
                <a:solidFill>
                  <a:srgbClr val="000000"/>
                </a:solidFill>
              </a:rPr>
              <a:t>instrumentfile</a:t>
            </a:r>
            <a:r>
              <a:rPr lang="en-US" sz="2800" b="1" dirty="0">
                <a:solidFill>
                  <a:srgbClr val="000000"/>
                </a:solidFill>
              </a:rPr>
              <a:t> Ex_3_1_ballistic.instr 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Look at guide2. What exit(entry) dimensions do guide1 &amp; 3 need?</a:t>
            </a:r>
          </a:p>
          <a:p>
            <a:pPr marL="342900" indent="-342900">
              <a:buFont typeface="Arial"/>
              <a:buChar char="•"/>
            </a:pPr>
            <a:endParaRPr lang="en-US" sz="2800" dirty="0">
              <a:solidFill>
                <a:srgbClr val="00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</a:rPr>
              <a:t>Insert guide1 </a:t>
            </a:r>
            <a:r>
              <a:rPr lang="en-US" sz="2800" dirty="0">
                <a:solidFill>
                  <a:srgbClr val="000000"/>
                </a:solidFill>
              </a:rPr>
              <a:t>with an entry opening of w1=0.03m, h1=0.1m, length 3 m at 0.5m from a1</a:t>
            </a:r>
          </a:p>
          <a:p>
            <a:pPr marL="342900" indent="-342900">
              <a:buFont typeface="Arial"/>
              <a:buChar char="•"/>
            </a:pPr>
            <a:r>
              <a:rPr lang="en-US" sz="2800" b="1" dirty="0">
                <a:solidFill>
                  <a:srgbClr val="000000"/>
                </a:solidFill>
              </a:rPr>
              <a:t>Insert guide3 </a:t>
            </a:r>
            <a:r>
              <a:rPr lang="en-US" sz="2800" dirty="0">
                <a:solidFill>
                  <a:srgbClr val="000000"/>
                </a:solidFill>
              </a:rPr>
              <a:t>with an exit opening of w2=0.03, length 3 m at 33.5m from a1</a:t>
            </a:r>
          </a:p>
          <a:p>
            <a:pPr marL="342900" indent="-342900">
              <a:buFont typeface="Arial"/>
              <a:buChar char="•"/>
            </a:pPr>
            <a:endParaRPr lang="en-US" sz="2800" dirty="0">
              <a:solidFill>
                <a:srgbClr val="00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For both guides, use the coating parameters from guide2</a:t>
            </a:r>
          </a:p>
          <a:p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63848" y="251445"/>
            <a:ext cx="5904656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Optional: BALLISTIC GUIDE</a:t>
            </a:r>
          </a:p>
        </p:txBody>
      </p:sp>
    </p:spTree>
    <p:extLst>
      <p:ext uri="{BB962C8B-B14F-4D97-AF65-F5344CB8AC3E}">
        <p14:creationId xmlns:p14="http://schemas.microsoft.com/office/powerpoint/2010/main" val="235390962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92" y="1979637"/>
            <a:ext cx="6870700" cy="270510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 bwMode="auto">
          <a:xfrm flipV="1">
            <a:off x="2015976" y="4211885"/>
            <a:ext cx="1080120" cy="2304256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" name="Straight Arrow Connector 7"/>
          <p:cNvCxnSpPr/>
          <p:nvPr/>
        </p:nvCxnSpPr>
        <p:spPr bwMode="auto">
          <a:xfrm flipH="1" flipV="1">
            <a:off x="4608264" y="3059757"/>
            <a:ext cx="1080120" cy="2160240"/>
          </a:xfrm>
          <a:prstGeom prst="straightConnector1">
            <a:avLst/>
          </a:prstGeom>
          <a:solidFill>
            <a:srgbClr val="00B8FF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" name="TextBox 9"/>
          <p:cNvSpPr txBox="1"/>
          <p:nvPr/>
        </p:nvSpPr>
        <p:spPr>
          <a:xfrm>
            <a:off x="431800" y="6444133"/>
            <a:ext cx="4068391" cy="44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Indicate the number of steps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28144" y="5219997"/>
            <a:ext cx="5400352" cy="1127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Give the interval to be scanned directly in the parameter position in the form </a:t>
            </a:r>
            <a:r>
              <a:rPr lang="en-US" sz="2400" dirty="0" err="1">
                <a:solidFill>
                  <a:srgbClr val="000000"/>
                </a:solidFill>
              </a:rPr>
              <a:t>lower_lim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dirty="0" err="1">
                <a:solidFill>
                  <a:srgbClr val="000000"/>
                </a:solidFill>
              </a:rPr>
              <a:t>upper_lim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520032" y="251445"/>
            <a:ext cx="4248472" cy="556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SCAN FUNCTION </a:t>
            </a:r>
          </a:p>
        </p:txBody>
      </p:sp>
    </p:spTree>
    <p:extLst>
      <p:ext uri="{BB962C8B-B14F-4D97-AF65-F5344CB8AC3E}">
        <p14:creationId xmlns:p14="http://schemas.microsoft.com/office/powerpoint/2010/main" val="138406194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187549"/>
            <a:ext cx="9145016" cy="3531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2400" b="1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Compile and TRACE to have an </a:t>
            </a:r>
            <a:r>
              <a:rPr lang="en-US" sz="2400" b="1" dirty="0">
                <a:solidFill>
                  <a:srgbClr val="000000"/>
                </a:solidFill>
              </a:rPr>
              <a:t>overview of the instrument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b="1" dirty="0">
                <a:solidFill>
                  <a:srgbClr val="000000"/>
                </a:solidFill>
              </a:rPr>
              <a:t>Run a simulation </a:t>
            </a:r>
            <a:r>
              <a:rPr lang="en-US" sz="2400" dirty="0">
                <a:solidFill>
                  <a:srgbClr val="000000"/>
                </a:solidFill>
              </a:rPr>
              <a:t>and notice the wavelength distribution before and after guide.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b="1" dirty="0">
                <a:solidFill>
                  <a:srgbClr val="000000"/>
                </a:solidFill>
              </a:rPr>
              <a:t>Task: </a:t>
            </a:r>
            <a:r>
              <a:rPr lang="en-US" sz="2400" dirty="0">
                <a:solidFill>
                  <a:srgbClr val="000000"/>
                </a:solidFill>
              </a:rPr>
              <a:t>Scan </a:t>
            </a:r>
            <a:r>
              <a:rPr lang="en-US" sz="2400" dirty="0" err="1">
                <a:solidFill>
                  <a:srgbClr val="000000"/>
                </a:solidFill>
              </a:rPr>
              <a:t>sa_pos</a:t>
            </a:r>
            <a:r>
              <a:rPr lang="en-US" sz="2400" dirty="0">
                <a:solidFill>
                  <a:srgbClr val="000000"/>
                </a:solidFill>
              </a:rPr>
              <a:t> between 0 and 1 m in 11 steps. Notice the effect on beam profiles and divergence.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5896" y="251445"/>
            <a:ext cx="5472608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Optional: BALLISTIC GUIDE</a:t>
            </a:r>
          </a:p>
        </p:txBody>
      </p:sp>
    </p:spTree>
    <p:extLst>
      <p:ext uri="{BB962C8B-B14F-4D97-AF65-F5344CB8AC3E}">
        <p14:creationId xmlns:p14="http://schemas.microsoft.com/office/powerpoint/2010/main" val="3136374065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537F3-E8FA-D948-8208-7A038EE73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1D552-BF58-D547-8AFB-207F17F18D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7316073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24088" y="323453"/>
            <a:ext cx="3597459" cy="556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CURVED GUIDES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7824" y="1331565"/>
            <a:ext cx="5832648" cy="3456383"/>
            <a:chOff x="647824" y="1331565"/>
            <a:chExt cx="7560840" cy="3586261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06600" y="1331565"/>
              <a:ext cx="6045200" cy="3124200"/>
            </a:xfrm>
            <a:prstGeom prst="rect">
              <a:avLst/>
            </a:prstGeom>
          </p:spPr>
        </p:pic>
        <p:cxnSp>
          <p:nvCxnSpPr>
            <p:cNvPr id="16" name="Straight Arrow Connector 15"/>
            <p:cNvCxnSpPr/>
            <p:nvPr/>
          </p:nvCxnSpPr>
          <p:spPr bwMode="auto">
            <a:xfrm>
              <a:off x="647824" y="2685578"/>
              <a:ext cx="1440160" cy="0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9" name="Rectangle 18"/>
            <p:cNvSpPr/>
            <p:nvPr/>
          </p:nvSpPr>
          <p:spPr bwMode="auto">
            <a:xfrm>
              <a:off x="1655936" y="3621682"/>
              <a:ext cx="6552728" cy="64807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 bwMode="auto">
            <a:xfrm>
              <a:off x="6480472" y="3765698"/>
              <a:ext cx="936104" cy="1152128"/>
            </a:xfrm>
            <a:prstGeom prst="straightConnector1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4" name="TextBox 3"/>
          <p:cNvSpPr txBox="1"/>
          <p:nvPr/>
        </p:nvSpPr>
        <p:spPr>
          <a:xfrm>
            <a:off x="6768504" y="1403573"/>
            <a:ext cx="1929134" cy="44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… in </a:t>
            </a:r>
            <a:r>
              <a:rPr lang="en-US" sz="2400" dirty="0" err="1">
                <a:solidFill>
                  <a:schemeClr val="tx1"/>
                </a:solidFill>
              </a:rPr>
              <a:t>McStas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 bwMode="auto">
          <a:xfrm rot="267403">
            <a:off x="1889803" y="4399903"/>
            <a:ext cx="1152128" cy="50405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 rot="21092022">
            <a:off x="634442" y="4437968"/>
            <a:ext cx="1152128" cy="50405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 rot="1990473">
            <a:off x="4281700" y="5232367"/>
            <a:ext cx="1152128" cy="50405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 rot="935105">
            <a:off x="3142628" y="4645422"/>
            <a:ext cx="1152128" cy="50405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76416" y="2411685"/>
            <a:ext cx="3240361" cy="2671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Use straight guides &amp; rotation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Bender.comp</a:t>
            </a: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curvedGuide.comp</a:t>
            </a:r>
            <a:endParaRPr lang="en-US" sz="2400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4" name="Picture 13" descr="benderschem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20432" y="5292005"/>
            <a:ext cx="2641094" cy="7920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431628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7784" y="1259557"/>
            <a:ext cx="8928992" cy="5935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Open the instrument file </a:t>
            </a:r>
            <a:r>
              <a:rPr lang="en-US" sz="2400" b="1" dirty="0">
                <a:solidFill>
                  <a:srgbClr val="000000"/>
                </a:solidFill>
              </a:rPr>
              <a:t>Ex_3_2_curved.instr </a:t>
            </a:r>
            <a:r>
              <a:rPr lang="en-US" sz="2400" dirty="0">
                <a:solidFill>
                  <a:srgbClr val="000000"/>
                </a:solidFill>
              </a:rPr>
              <a:t>given to you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Study the instrument file, notice use of the PREVIOUS keyword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Notice input parameters of guide m-value, angular rotation of guide segments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Question: What is the relevant rotation angle to achieve a guide curvature of 1 km?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Try performing a TRACE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Try varying the guide curvature, notice effect on divergence and beam profile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Other curved guides:</a:t>
            </a:r>
          </a:p>
          <a:p>
            <a:r>
              <a:rPr lang="en-US" sz="2400" dirty="0">
                <a:solidFill>
                  <a:srgbClr val="000000"/>
                </a:solidFill>
              </a:rPr>
              <a:t>Use </a:t>
            </a:r>
            <a:r>
              <a:rPr lang="en-US" sz="2400" dirty="0" err="1">
                <a:solidFill>
                  <a:srgbClr val="000000"/>
                </a:solidFill>
              </a:rPr>
              <a:t>McDoc</a:t>
            </a:r>
            <a:r>
              <a:rPr lang="en-US" sz="2400" dirty="0">
                <a:solidFill>
                  <a:srgbClr val="000000"/>
                </a:solidFill>
              </a:rPr>
              <a:t> -&gt; Component Library Index to look at </a:t>
            </a:r>
            <a:r>
              <a:rPr lang="en-US" sz="2400" dirty="0" err="1">
                <a:solidFill>
                  <a:srgbClr val="000000"/>
                </a:solidFill>
              </a:rPr>
              <a:t>Guide_curved</a:t>
            </a:r>
            <a:r>
              <a:rPr lang="en-US" sz="2400" dirty="0">
                <a:solidFill>
                  <a:srgbClr val="000000"/>
                </a:solidFill>
              </a:rPr>
              <a:t> plus Bender from the </a:t>
            </a:r>
            <a:r>
              <a:rPr lang="en-US" sz="2400" dirty="0" err="1">
                <a:solidFill>
                  <a:srgbClr val="000000"/>
                </a:solidFill>
              </a:rPr>
              <a:t>McStas</a:t>
            </a:r>
            <a:r>
              <a:rPr lang="en-US" sz="2400" dirty="0">
                <a:solidFill>
                  <a:srgbClr val="000000"/>
                </a:solidFill>
              </a:rPr>
              <a:t> lib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24088" y="323453"/>
            <a:ext cx="3597459" cy="556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CURVED GUIDES</a:t>
            </a:r>
          </a:p>
        </p:txBody>
      </p:sp>
    </p:spTree>
    <p:extLst>
      <p:ext uri="{BB962C8B-B14F-4D97-AF65-F5344CB8AC3E}">
        <p14:creationId xmlns:p14="http://schemas.microsoft.com/office/powerpoint/2010/main" val="272234468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607D3-AFED-D946-88F3-7166064E2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7B277-93F5-D541-90A5-6D2752F1AA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8676918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5040312" y="5652045"/>
            <a:ext cx="351378" cy="353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R</a:t>
            </a:r>
          </a:p>
        </p:txBody>
      </p:sp>
      <p:sp>
        <p:nvSpPr>
          <p:cNvPr id="26" name="Oval 25"/>
          <p:cNvSpPr/>
          <p:nvPr/>
        </p:nvSpPr>
        <p:spPr bwMode="auto">
          <a:xfrm>
            <a:off x="2664048" y="1835621"/>
            <a:ext cx="3600000" cy="3600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3204048" y="2375621"/>
            <a:ext cx="2520000" cy="2520000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 rot="19700069">
            <a:off x="2471977" y="2197119"/>
            <a:ext cx="1920372" cy="39366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3384128" y="2195661"/>
            <a:ext cx="2592288" cy="36004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2" name="Rectangle 31"/>
          <p:cNvSpPr/>
          <p:nvPr/>
        </p:nvSpPr>
        <p:spPr bwMode="auto">
          <a:xfrm rot="19277683">
            <a:off x="3455684" y="3107849"/>
            <a:ext cx="4392488" cy="223224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cxnSp>
        <p:nvCxnSpPr>
          <p:cNvPr id="34" name="Straight Connector 33"/>
          <p:cNvCxnSpPr/>
          <p:nvPr/>
        </p:nvCxnSpPr>
        <p:spPr bwMode="auto">
          <a:xfrm>
            <a:off x="3384128" y="2195661"/>
            <a:ext cx="1080120" cy="1728192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Straight Connector 36"/>
          <p:cNvCxnSpPr/>
          <p:nvPr/>
        </p:nvCxnSpPr>
        <p:spPr bwMode="auto">
          <a:xfrm flipV="1">
            <a:off x="4464248" y="2555701"/>
            <a:ext cx="1440160" cy="1368152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TextBox 15"/>
          <p:cNvSpPr txBox="1"/>
          <p:nvPr/>
        </p:nvSpPr>
        <p:spPr>
          <a:xfrm>
            <a:off x="3456136" y="3059757"/>
            <a:ext cx="351378" cy="353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R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112320" y="3347789"/>
            <a:ext cx="351378" cy="353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760392" y="2699717"/>
            <a:ext cx="432048" cy="353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71290079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STRAIGHT GUIDE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7091A3C-D837-ED45-9312-D7E1D890CA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Cube 3"/>
          <p:cNvSpPr/>
          <p:nvPr/>
        </p:nvSpPr>
        <p:spPr bwMode="auto">
          <a:xfrm>
            <a:off x="2592040" y="2051645"/>
            <a:ext cx="4536504" cy="936104"/>
          </a:xfrm>
          <a:prstGeom prst="cube">
            <a:avLst>
              <a:gd name="adj" fmla="val 32054"/>
            </a:avLst>
          </a:prstGeom>
          <a:solidFill>
            <a:srgbClr val="32942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5" name="Right Arrow 4"/>
          <p:cNvSpPr/>
          <p:nvPr/>
        </p:nvSpPr>
        <p:spPr bwMode="auto">
          <a:xfrm>
            <a:off x="359792" y="2490559"/>
            <a:ext cx="1872208" cy="144016"/>
          </a:xfrm>
          <a:prstGeom prst="rightArrow">
            <a:avLst/>
          </a:prstGeom>
          <a:solidFill>
            <a:srgbClr val="32942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28544" y="1979637"/>
            <a:ext cx="584064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h2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15728" y="2562567"/>
            <a:ext cx="584064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h1</a:t>
            </a:r>
          </a:p>
        </p:txBody>
      </p:sp>
      <p:sp>
        <p:nvSpPr>
          <p:cNvPr id="8" name="TextBox 7"/>
          <p:cNvSpPr txBox="1"/>
          <p:nvPr/>
        </p:nvSpPr>
        <p:spPr>
          <a:xfrm rot="18075361">
            <a:off x="6895476" y="2644478"/>
            <a:ext cx="656500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w2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08016" y="3138631"/>
            <a:ext cx="235950" cy="353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l</a:t>
            </a:r>
          </a:p>
        </p:txBody>
      </p:sp>
      <p:sp>
        <p:nvSpPr>
          <p:cNvPr id="10" name="TextBox 9"/>
          <p:cNvSpPr txBox="1"/>
          <p:nvPr/>
        </p:nvSpPr>
        <p:spPr>
          <a:xfrm rot="18075361">
            <a:off x="2024593" y="1752816"/>
            <a:ext cx="656500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w1</a:t>
            </a:r>
          </a:p>
        </p:txBody>
      </p:sp>
      <p:sp>
        <p:nvSpPr>
          <p:cNvPr id="12" name="Trapezoid 11"/>
          <p:cNvSpPr/>
          <p:nvPr/>
        </p:nvSpPr>
        <p:spPr bwMode="auto">
          <a:xfrm rot="5400000">
            <a:off x="3564148" y="2951745"/>
            <a:ext cx="1944216" cy="4896544"/>
          </a:xfrm>
          <a:prstGeom prst="trapezoid">
            <a:avLst/>
          </a:prstGeom>
          <a:solidFill>
            <a:srgbClr val="32942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77026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DF9CB-9A0C-D44C-9AEE-4ECFDB5F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681B7-CAA0-314A-AE41-EB44D815BB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4" name="Ex1_fig15.pdf"/>
          <p:cNvPicPr>
            <a:picLocks noGrp="1"/>
          </p:cNvPicPr>
          <p:nvPr>
            <p:ph idx="4294967295"/>
          </p:nvPr>
        </p:nvPicPr>
        <p:blipFill rotWithShape="1">
          <a:blip r:embed="rId2">
            <a:extLst/>
          </a:blip>
          <a:srcRect l="1" t="8302" r="401" b="3011"/>
          <a:stretch/>
        </p:blipFill>
        <p:spPr>
          <a:xfrm>
            <a:off x="0" y="1403350"/>
            <a:ext cx="8208963" cy="5394325"/>
          </a:xfrm>
          <a:prstGeom prst="rect">
            <a:avLst/>
          </a:prstGeom>
          <a:ln>
            <a:round/>
          </a:ln>
        </p:spPr>
      </p:pic>
      <p:sp>
        <p:nvSpPr>
          <p:cNvPr id="5" name="Cube 4"/>
          <p:cNvSpPr/>
          <p:nvPr/>
        </p:nvSpPr>
        <p:spPr bwMode="auto">
          <a:xfrm>
            <a:off x="2159992" y="107429"/>
            <a:ext cx="4536504" cy="936104"/>
          </a:xfrm>
          <a:prstGeom prst="cube">
            <a:avLst>
              <a:gd name="adj" fmla="val 32054"/>
            </a:avLst>
          </a:prstGeom>
          <a:solidFill>
            <a:srgbClr val="32942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8" name="Right Arrow 7"/>
          <p:cNvSpPr/>
          <p:nvPr/>
        </p:nvSpPr>
        <p:spPr bwMode="auto">
          <a:xfrm>
            <a:off x="0" y="539477"/>
            <a:ext cx="1872208" cy="144016"/>
          </a:xfrm>
          <a:prstGeom prst="rightArrow">
            <a:avLst/>
          </a:prstGeom>
          <a:solidFill>
            <a:srgbClr val="32942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24488" y="107429"/>
            <a:ext cx="584064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h2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55936" y="611485"/>
            <a:ext cx="584064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h1</a:t>
            </a:r>
          </a:p>
        </p:txBody>
      </p:sp>
      <p:sp>
        <p:nvSpPr>
          <p:cNvPr id="11" name="TextBox 10"/>
          <p:cNvSpPr txBox="1"/>
          <p:nvPr/>
        </p:nvSpPr>
        <p:spPr>
          <a:xfrm rot="18075361">
            <a:off x="6463427" y="628252"/>
            <a:ext cx="656500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w2</a:t>
            </a:r>
          </a:p>
        </p:txBody>
      </p:sp>
      <p:sp>
        <p:nvSpPr>
          <p:cNvPr id="12" name="TextBox 11"/>
          <p:cNvSpPr txBox="1"/>
          <p:nvPr/>
        </p:nvSpPr>
        <p:spPr>
          <a:xfrm rot="18075361">
            <a:off x="1566882" y="-19819"/>
            <a:ext cx="656500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w1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48224" y="1187549"/>
            <a:ext cx="235950" cy="353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614524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Supermirror</a:t>
            </a:r>
            <a:r>
              <a:rPr lang="en-US" dirty="0"/>
              <a:t> Coating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8C31E-7B52-244A-87BF-77D49EC48B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grpSp>
        <p:nvGrpSpPr>
          <p:cNvPr id="13" name="Group 12"/>
          <p:cNvGrpSpPr/>
          <p:nvPr/>
        </p:nvGrpSpPr>
        <p:grpSpPr>
          <a:xfrm>
            <a:off x="863273" y="1475581"/>
            <a:ext cx="2381515" cy="2381265"/>
            <a:chOff x="5724128" y="2132856"/>
            <a:chExt cx="3167549" cy="2749015"/>
          </a:xfrm>
        </p:grpSpPr>
        <p:pic>
          <p:nvPicPr>
            <p:cNvPr id="10" name="Picture 9" descr="supermirror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724128" y="2132856"/>
              <a:ext cx="3167549" cy="2749015"/>
            </a:xfrm>
            <a:prstGeom prst="rect">
              <a:avLst/>
            </a:prstGeom>
          </p:spPr>
        </p:pic>
        <p:cxnSp>
          <p:nvCxnSpPr>
            <p:cNvPr id="11" name="Straight Connector 10"/>
            <p:cNvCxnSpPr/>
            <p:nvPr/>
          </p:nvCxnSpPr>
          <p:spPr>
            <a:xfrm>
              <a:off x="7524328" y="3501008"/>
              <a:ext cx="0" cy="504056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7452319" y="3573016"/>
              <a:ext cx="416366" cy="4077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H" dirty="0"/>
                <a:t>d</a:t>
              </a:r>
              <a:endParaRPr lang="en-US" dirty="0"/>
            </a:p>
          </p:txBody>
        </p:sp>
      </p:grp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976" y="3851845"/>
            <a:ext cx="1751604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832" y="4189050"/>
            <a:ext cx="1224136" cy="526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264" y="1619597"/>
            <a:ext cx="4104456" cy="720080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4464248" y="2555701"/>
            <a:ext cx="3888432" cy="3456384"/>
            <a:chOff x="4032200" y="2339677"/>
            <a:chExt cx="5103171" cy="3923853"/>
          </a:xfrm>
        </p:grpSpPr>
        <p:pic>
          <p:nvPicPr>
            <p:cNvPr id="20" name="Picture 19" descr="High Precision Neutron Polarization With Supermirrors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4208" y="2339677"/>
              <a:ext cx="5031163" cy="3923853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4320232" y="2915741"/>
              <a:ext cx="351378" cy="3531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</a:t>
              </a:r>
            </a:p>
          </p:txBody>
        </p:sp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2200" y="2882081"/>
              <a:ext cx="508000" cy="393700"/>
            </a:xfrm>
            <a:prstGeom prst="rect">
              <a:avLst/>
            </a:prstGeom>
          </p:spPr>
        </p:pic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6043" y="2700376"/>
              <a:ext cx="596900" cy="215900"/>
            </a:xfrm>
            <a:prstGeom prst="rect">
              <a:avLst/>
            </a:prstGeom>
          </p:spPr>
        </p:pic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9168" y="3857695"/>
              <a:ext cx="1282700" cy="97790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 bwMode="auto">
            <a:xfrm>
              <a:off x="5256336" y="3635821"/>
              <a:ext cx="144016" cy="28803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5832400" y="3275781"/>
              <a:ext cx="144016" cy="28803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6408464" y="3635821"/>
              <a:ext cx="144016" cy="28803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7128544" y="3275781"/>
              <a:ext cx="144016" cy="288032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4608264" y="5796061"/>
              <a:ext cx="3672408" cy="43204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4176216" y="3347789"/>
              <a:ext cx="360040" cy="1872208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charset="0"/>
                <a:cs typeface="Droid Sans Fallback" charset="0"/>
              </a:endParaRPr>
            </a:p>
          </p:txBody>
        </p:sp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6536" y="5724053"/>
              <a:ext cx="393700" cy="215900"/>
            </a:xfrm>
            <a:prstGeom prst="rect">
              <a:avLst/>
            </a:prstGeom>
          </p:spPr>
        </p:pic>
      </p:grp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48" y="5219997"/>
            <a:ext cx="2463800" cy="1028700"/>
          </a:xfrm>
          <a:prstGeom prst="rect">
            <a:avLst/>
          </a:prstGeom>
        </p:spPr>
      </p:pic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672" y="5436021"/>
            <a:ext cx="330200" cy="419100"/>
          </a:xfrm>
          <a:prstGeom prst="rect">
            <a:avLst/>
          </a:prstGeom>
        </p:spPr>
      </p:pic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400" y="5724053"/>
            <a:ext cx="5080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6457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7C38390-FDBC-0A4C-9B60-C5898ECFD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9C894F-5B0C-3A46-8101-2EE4BA5F08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4" name="Ex1_fig15.pdf"/>
          <p:cNvPicPr>
            <a:picLocks noGrp="1"/>
          </p:cNvPicPr>
          <p:nvPr>
            <p:ph idx="4294967295"/>
          </p:nvPr>
        </p:nvPicPr>
        <p:blipFill rotWithShape="1">
          <a:blip r:embed="rId2">
            <a:extLst/>
          </a:blip>
          <a:srcRect l="1" t="8302" r="401" b="3011"/>
          <a:stretch/>
        </p:blipFill>
        <p:spPr>
          <a:xfrm>
            <a:off x="0" y="1403350"/>
            <a:ext cx="8208963" cy="5394325"/>
          </a:xfrm>
          <a:prstGeom prst="rect">
            <a:avLst/>
          </a:prstGeom>
          <a:ln>
            <a:round/>
          </a:ln>
        </p:spPr>
      </p:pic>
      <p:sp>
        <p:nvSpPr>
          <p:cNvPr id="5" name="Cube 4"/>
          <p:cNvSpPr/>
          <p:nvPr/>
        </p:nvSpPr>
        <p:spPr bwMode="auto">
          <a:xfrm>
            <a:off x="2159992" y="107429"/>
            <a:ext cx="4536504" cy="936104"/>
          </a:xfrm>
          <a:prstGeom prst="cube">
            <a:avLst>
              <a:gd name="adj" fmla="val 32054"/>
            </a:avLst>
          </a:prstGeom>
          <a:solidFill>
            <a:srgbClr val="32942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8" name="Right Arrow 7"/>
          <p:cNvSpPr/>
          <p:nvPr/>
        </p:nvSpPr>
        <p:spPr bwMode="auto">
          <a:xfrm>
            <a:off x="0" y="539477"/>
            <a:ext cx="1872208" cy="144016"/>
          </a:xfrm>
          <a:prstGeom prst="rightArrow">
            <a:avLst/>
          </a:prstGeom>
          <a:solidFill>
            <a:srgbClr val="32942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24488" y="107429"/>
            <a:ext cx="584064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h2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55936" y="611485"/>
            <a:ext cx="584064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h1</a:t>
            </a:r>
          </a:p>
        </p:txBody>
      </p:sp>
      <p:sp>
        <p:nvSpPr>
          <p:cNvPr id="11" name="TextBox 10"/>
          <p:cNvSpPr txBox="1"/>
          <p:nvPr/>
        </p:nvSpPr>
        <p:spPr>
          <a:xfrm rot="18075361">
            <a:off x="6463427" y="628252"/>
            <a:ext cx="656500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w2</a:t>
            </a:r>
          </a:p>
        </p:txBody>
      </p:sp>
      <p:sp>
        <p:nvSpPr>
          <p:cNvPr id="12" name="TextBox 11"/>
          <p:cNvSpPr txBox="1"/>
          <p:nvPr/>
        </p:nvSpPr>
        <p:spPr>
          <a:xfrm rot="18075361">
            <a:off x="1566882" y="-19819"/>
            <a:ext cx="656500" cy="498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w1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48224" y="1187549"/>
            <a:ext cx="235950" cy="353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l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59792" y="2411685"/>
            <a:ext cx="1152128" cy="432048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287784" y="4787949"/>
            <a:ext cx="1152128" cy="2088232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charset="0"/>
              <a:cs typeface="Droid Sans Fallb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69587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Wanna</a:t>
            </a:r>
            <a:r>
              <a:rPr lang="en-US" dirty="0"/>
              <a:t> try?</a:t>
            </a:r>
          </a:p>
        </p:txBody>
      </p:sp>
    </p:spTree>
    <p:extLst>
      <p:ext uri="{BB962C8B-B14F-4D97-AF65-F5344CB8AC3E}">
        <p14:creationId xmlns:p14="http://schemas.microsoft.com/office/powerpoint/2010/main" val="131203000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816" y="6084093"/>
            <a:ext cx="9079860" cy="796656"/>
          </a:xfrm>
        </p:spPr>
        <p:txBody>
          <a:bodyPr/>
          <a:lstStyle/>
          <a:p>
            <a:r>
              <a:rPr lang="en-US" b="1" dirty="0"/>
              <a:t>Ex_3_1_ballistic.instr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sz="2000" dirty="0"/>
              <a:t>Study the </a:t>
            </a:r>
            <a:r>
              <a:rPr lang="en-US" sz="2000" dirty="0" err="1"/>
              <a:t>instrumentfile</a:t>
            </a:r>
            <a:r>
              <a:rPr lang="en-US" sz="2000" dirty="0"/>
              <a:t>, notice use of the DECLARE and INITIALIZE sections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Notice the use of </a:t>
            </a:r>
            <a:r>
              <a:rPr lang="en-US" sz="2000" dirty="0" err="1"/>
              <a:t>Source_gen</a:t>
            </a:r>
            <a:r>
              <a:rPr lang="en-US" sz="2000" dirty="0"/>
              <a:t> to describe the PSI cold source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Notice the input parameter </a:t>
            </a:r>
            <a:r>
              <a:rPr lang="en-US" sz="2000" dirty="0" err="1"/>
              <a:t>sa_pos</a:t>
            </a:r>
            <a:r>
              <a:rPr lang="en-US" sz="2000" dirty="0"/>
              <a:t>, to vary the guide – sample position distance.</a:t>
            </a:r>
          </a:p>
          <a:p>
            <a:pPr marL="285750" indent="-285750">
              <a:buFont typeface="Arial"/>
              <a:buChar char="•"/>
            </a:pPr>
            <a:endParaRPr lang="en-US" sz="2000" dirty="0"/>
          </a:p>
          <a:p>
            <a:pPr marL="457200" indent="-457200">
              <a:buFont typeface="Arial"/>
              <a:buChar char="•"/>
            </a:pPr>
            <a:r>
              <a:rPr lang="en-US" sz="2000" b="1" dirty="0"/>
              <a:t>Insert a 30 m long guide at  3.5 meters from a1. Straight guide with a with of 5 cm an d height 15 cm. </a:t>
            </a:r>
          </a:p>
          <a:p>
            <a:pPr marL="457200" indent="-457200">
              <a:buFont typeface="Arial"/>
              <a:buChar char="•"/>
            </a:pPr>
            <a:r>
              <a:rPr lang="en-US" sz="2000" b="1" dirty="0"/>
              <a:t>Use </a:t>
            </a:r>
            <a:r>
              <a:rPr lang="nl-NL" sz="2000" b="1" dirty="0"/>
              <a:t>R0=R0, </a:t>
            </a:r>
            <a:r>
              <a:rPr lang="nl-NL" sz="2000" b="1" dirty="0" err="1"/>
              <a:t>Qc</a:t>
            </a:r>
            <a:r>
              <a:rPr lang="nl-NL" sz="2000" b="1" dirty="0"/>
              <a:t>=</a:t>
            </a:r>
            <a:r>
              <a:rPr lang="nl-NL" sz="2000" b="1" dirty="0" err="1"/>
              <a:t>Qc</a:t>
            </a:r>
            <a:r>
              <a:rPr lang="nl-NL" sz="2000" b="1" dirty="0"/>
              <a:t>, </a:t>
            </a:r>
            <a:r>
              <a:rPr lang="nl-NL" sz="2000" b="1" dirty="0" err="1"/>
              <a:t>alpha</a:t>
            </a:r>
            <a:r>
              <a:rPr lang="nl-NL" sz="2000" b="1" dirty="0"/>
              <a:t> = </a:t>
            </a:r>
            <a:r>
              <a:rPr lang="nl-NL" sz="2000" b="1" dirty="0" err="1"/>
              <a:t>alpha</a:t>
            </a:r>
            <a:r>
              <a:rPr lang="nl-NL" sz="2000" b="1" dirty="0"/>
              <a:t>, m = M, W =W</a:t>
            </a:r>
          </a:p>
          <a:p>
            <a:pPr marL="457200" indent="-457200">
              <a:buFont typeface="Arial"/>
              <a:buChar char="•"/>
            </a:pPr>
            <a:r>
              <a:rPr lang="nl-NL" sz="2000" dirty="0" err="1"/>
              <a:t>Simulate</a:t>
            </a:r>
            <a:endParaRPr lang="en-US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02C42E3-30B0-444A-916B-C7A7FF199895}"/>
              </a:ext>
            </a:extLst>
          </p:cNvPr>
          <p:cNvSpPr txBox="1">
            <a:spLocks/>
          </p:cNvSpPr>
          <p:nvPr/>
        </p:nvSpPr>
        <p:spPr>
          <a:xfrm>
            <a:off x="359792" y="179437"/>
            <a:ext cx="9079860" cy="796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/>
          </a:bodyPr>
          <a:lstStyle>
            <a:lvl1pPr marL="0" marR="0" indent="0" algn="l" defTabSz="914766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2" b="0" i="1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766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2" b="0" i="1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766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2" b="0" i="1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766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2" b="0" i="1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766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2" b="0" i="1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766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2" b="0" i="1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766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2" b="0" i="1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766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2" b="0" i="1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766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2" b="0" i="1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pPr fontAlgn="auto"/>
            <a:r>
              <a:rPr lang="en-US" b="1" kern="0" dirty="0"/>
              <a:t>A simple, straight guide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71791134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94E547-3022-4141-9A64-9FC3F414E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GUIDE DESIGN</a:t>
            </a:r>
          </a:p>
        </p:txBody>
      </p:sp>
      <p:sp>
        <p:nvSpPr>
          <p:cNvPr id="4" name="Rectangle 3"/>
          <p:cNvSpPr/>
          <p:nvPr/>
        </p:nvSpPr>
        <p:spPr>
          <a:xfrm>
            <a:off x="2030496" y="2348399"/>
            <a:ext cx="5164322" cy="1297998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32600" y="2339677"/>
            <a:ext cx="231792" cy="138417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  <p:cxnSp>
        <p:nvCxnSpPr>
          <p:cNvPr id="10" name="Curved Connector 9"/>
          <p:cNvCxnSpPr/>
          <p:nvPr/>
        </p:nvCxnSpPr>
        <p:spPr>
          <a:xfrm>
            <a:off x="7848624" y="3646397"/>
            <a:ext cx="584115" cy="470109"/>
          </a:xfrm>
          <a:prstGeom prst="curvedConnector3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24509" y="4366833"/>
            <a:ext cx="934939" cy="362619"/>
          </a:xfrm>
          <a:prstGeom prst="rect">
            <a:avLst/>
          </a:prstGeom>
          <a:noFill/>
        </p:spPr>
        <p:txBody>
          <a:bodyPr wrap="none" lIns="100794" tIns="50397" rIns="100794" bIns="50397" rtlCol="0">
            <a:spAutoFit/>
          </a:bodyPr>
          <a:lstStyle/>
          <a:p>
            <a:r>
              <a:rPr lang="en-US" dirty="0"/>
              <a:t>Source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58334" y="4366834"/>
            <a:ext cx="819523" cy="620228"/>
          </a:xfrm>
          <a:prstGeom prst="rect">
            <a:avLst/>
          </a:prstGeom>
          <a:noFill/>
        </p:spPr>
        <p:txBody>
          <a:bodyPr wrap="none" lIns="100794" tIns="50397" rIns="100794" bIns="50397" rtlCol="0">
            <a:spAutoFit/>
          </a:bodyPr>
          <a:lstStyle/>
          <a:p>
            <a:r>
              <a:rPr lang="en-US" dirty="0"/>
              <a:t>Guide</a:t>
            </a:r>
          </a:p>
          <a:p>
            <a:endParaRPr lang="en-US" dirty="0"/>
          </a:p>
        </p:txBody>
      </p:sp>
      <p:sp>
        <p:nvSpPr>
          <p:cNvPr id="13" name="Explosion 1 12"/>
          <p:cNvSpPr/>
          <p:nvPr/>
        </p:nvSpPr>
        <p:spPr>
          <a:xfrm>
            <a:off x="-16446" y="2195661"/>
            <a:ext cx="1974053" cy="1827134"/>
          </a:xfrm>
          <a:prstGeom prst="irregularSeal1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13945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RNL_2018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1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1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RNL_2018" id="{F765F28D-2062-4647-91DA-83B5731E70C0}" vid="{0513A148-D1F4-5B4F-9FD3-6B28B72C7B00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ORNL_2018</Template>
  <TotalTime>36918</TotalTime>
  <Words>710</Words>
  <Application>Microsoft Macintosh PowerPoint</Application>
  <PresentationFormat>Custom</PresentationFormat>
  <Paragraphs>142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Arial Unicode MS</vt:lpstr>
      <vt:lpstr>ＭＳ Ｐゴシック</vt:lpstr>
      <vt:lpstr>Arial</vt:lpstr>
      <vt:lpstr>Calibri</vt:lpstr>
      <vt:lpstr>Calibri Light</vt:lpstr>
      <vt:lpstr>Droid Sans Fallback</vt:lpstr>
      <vt:lpstr>Helvetica Neue</vt:lpstr>
      <vt:lpstr>Times New Roman</vt:lpstr>
      <vt:lpstr>Verdana</vt:lpstr>
      <vt:lpstr>Custom Design</vt:lpstr>
      <vt:lpstr>ORNL_2018</vt:lpstr>
      <vt:lpstr>Optics, guides</vt:lpstr>
      <vt:lpstr>PowerPoint Presentation</vt:lpstr>
      <vt:lpstr>STRAIGHT GUIDE</vt:lpstr>
      <vt:lpstr>PowerPoint Presentation</vt:lpstr>
      <vt:lpstr>Supermirror Coating</vt:lpstr>
      <vt:lpstr>PowerPoint Presentation</vt:lpstr>
      <vt:lpstr>   </vt:lpstr>
      <vt:lpstr>Ex_3_1_ballistic.instr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McStas GUIDES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Peter Willendrup</cp:lastModifiedBy>
  <cp:revision>168</cp:revision>
  <cp:lastPrinted>1601-01-01T00:00:00Z</cp:lastPrinted>
  <dcterms:created xsi:type="dcterms:W3CDTF">1601-01-01T00:00:00Z</dcterms:created>
  <dcterms:modified xsi:type="dcterms:W3CDTF">2018-10-17T15:55:49Z</dcterms:modified>
</cp:coreProperties>
</file>

<file path=docProps/thumbnail.jpeg>
</file>